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57" r:id="rId3"/>
    <p:sldId id="261" r:id="rId4"/>
    <p:sldId id="263" r:id="rId5"/>
    <p:sldId id="264" r:id="rId6"/>
    <p:sldId id="260" r:id="rId7"/>
    <p:sldId id="265" r:id="rId8"/>
    <p:sldId id="266" r:id="rId9"/>
    <p:sldId id="267" r:id="rId10"/>
    <p:sldId id="272" r:id="rId11"/>
    <p:sldId id="273" r:id="rId12"/>
    <p:sldId id="268" r:id="rId13"/>
    <p:sldId id="269" r:id="rId14"/>
    <p:sldId id="270" r:id="rId15"/>
    <p:sldId id="271" r:id="rId16"/>
    <p:sldId id="274" r:id="rId17"/>
    <p:sldId id="276" r:id="rId18"/>
    <p:sldId id="275" r:id="rId19"/>
    <p:sldId id="277" r:id="rId20"/>
    <p:sldId id="278" r:id="rId21"/>
    <p:sldId id="281" r:id="rId22"/>
    <p:sldId id="280" r:id="rId23"/>
    <p:sldId id="283" r:id="rId24"/>
    <p:sldId id="282" r:id="rId25"/>
    <p:sldId id="284" r:id="rId26"/>
    <p:sldId id="285" r:id="rId27"/>
    <p:sldId id="28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C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4A0F5-167A-477C-9654-39A5853D86D7}" type="datetimeFigureOut">
              <a:rPr lang="tr-TR" smtClean="0"/>
              <a:t>14.12.2022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F9A15-7574-45FD-B447-6B7C6AC6AF35}" type="slidenum">
              <a:rPr lang="tr-TR" smtClean="0"/>
              <a:t>‹#›</a:t>
            </a:fld>
            <a:endParaRPr lang="tr-TR"/>
          </a:p>
        </p:txBody>
      </p:sp>
    </p:spTree>
    <p:extLst>
      <p:ext uri="{BB962C8B-B14F-4D97-AF65-F5344CB8AC3E}">
        <p14:creationId xmlns:p14="http://schemas.microsoft.com/office/powerpoint/2010/main" val="374842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2</a:t>
            </a:fld>
            <a:endParaRPr lang="tr-TR"/>
          </a:p>
        </p:txBody>
      </p:sp>
    </p:spTree>
    <p:extLst>
      <p:ext uri="{BB962C8B-B14F-4D97-AF65-F5344CB8AC3E}">
        <p14:creationId xmlns:p14="http://schemas.microsoft.com/office/powerpoint/2010/main" val="131739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3</a:t>
            </a:fld>
            <a:endParaRPr lang="tr-TR"/>
          </a:p>
        </p:txBody>
      </p:sp>
    </p:spTree>
    <p:extLst>
      <p:ext uri="{BB962C8B-B14F-4D97-AF65-F5344CB8AC3E}">
        <p14:creationId xmlns:p14="http://schemas.microsoft.com/office/powerpoint/2010/main" val="131739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4</a:t>
            </a:fld>
            <a:endParaRPr lang="tr-TR"/>
          </a:p>
        </p:txBody>
      </p:sp>
    </p:spTree>
    <p:extLst>
      <p:ext uri="{BB962C8B-B14F-4D97-AF65-F5344CB8AC3E}">
        <p14:creationId xmlns:p14="http://schemas.microsoft.com/office/powerpoint/2010/main" val="131739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6</a:t>
            </a:fld>
            <a:endParaRPr lang="tr-TR"/>
          </a:p>
        </p:txBody>
      </p:sp>
    </p:spTree>
    <p:extLst>
      <p:ext uri="{BB962C8B-B14F-4D97-AF65-F5344CB8AC3E}">
        <p14:creationId xmlns:p14="http://schemas.microsoft.com/office/powerpoint/2010/main" val="131739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8</a:t>
            </a:fld>
            <a:endParaRPr lang="tr-TR"/>
          </a:p>
        </p:txBody>
      </p:sp>
    </p:spTree>
    <p:extLst>
      <p:ext uri="{BB962C8B-B14F-4D97-AF65-F5344CB8AC3E}">
        <p14:creationId xmlns:p14="http://schemas.microsoft.com/office/powerpoint/2010/main" val="112248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9</a:t>
            </a:fld>
            <a:endParaRPr lang="tr-TR"/>
          </a:p>
        </p:txBody>
      </p:sp>
    </p:spTree>
    <p:extLst>
      <p:ext uri="{BB962C8B-B14F-4D97-AF65-F5344CB8AC3E}">
        <p14:creationId xmlns:p14="http://schemas.microsoft.com/office/powerpoint/2010/main" val="229353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8F9A15-7574-45FD-B447-6B7C6AC6AF35}" type="slidenum">
              <a:rPr lang="tr-TR" smtClean="0"/>
              <a:t>16</a:t>
            </a:fld>
            <a:endParaRPr lang="tr-TR"/>
          </a:p>
        </p:txBody>
      </p:sp>
    </p:spTree>
    <p:extLst>
      <p:ext uri="{BB962C8B-B14F-4D97-AF65-F5344CB8AC3E}">
        <p14:creationId xmlns:p14="http://schemas.microsoft.com/office/powerpoint/2010/main" val="136494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14.12.2022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14.12.2022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14.12.2022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14.12.2022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14.12.2022</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14.12.2022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14.12.2022</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arsuskasimekenlertml.meb.k12.tr/tema/harita.php" TargetMode="External"/><Relationship Id="rId2" Type="http://schemas.openxmlformats.org/officeDocument/2006/relationships/hyperlink" Target="https://tarsuskasimekenlertml.meb.k12.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793" y="980728"/>
            <a:ext cx="5256584" cy="1728192"/>
          </a:xfrm>
        </p:spPr>
        <p:txBody>
          <a:bodyPr/>
          <a:lstStyle/>
          <a:p>
            <a:pPr algn="ctr"/>
            <a:r>
              <a:rPr lang="tr-TR" sz="4000" dirty="0" err="1" smtClean="0">
                <a:solidFill>
                  <a:schemeClr val="tx1"/>
                </a:solidFill>
                <a:latin typeface="Times New Roman" panose="02020603050405020304" pitchFamily="18" charset="0"/>
                <a:cs typeface="Times New Roman" panose="02020603050405020304" pitchFamily="18" charset="0"/>
              </a:rPr>
              <a:t>KasIm</a:t>
            </a:r>
            <a:r>
              <a:rPr lang="tr-TR" sz="4000" dirty="0" smtClean="0">
                <a:solidFill>
                  <a:schemeClr val="tx1"/>
                </a:solidFill>
                <a:latin typeface="Times New Roman" panose="02020603050405020304" pitchFamily="18" charset="0"/>
                <a:cs typeface="Times New Roman" panose="02020603050405020304" pitchFamily="18" charset="0"/>
              </a:rPr>
              <a:t> EKENLER </a:t>
            </a:r>
            <a:br>
              <a:rPr lang="tr-TR" sz="4000" dirty="0" smtClean="0">
                <a:solidFill>
                  <a:schemeClr val="tx1"/>
                </a:solidFill>
                <a:latin typeface="Times New Roman" panose="02020603050405020304" pitchFamily="18" charset="0"/>
                <a:cs typeface="Times New Roman" panose="02020603050405020304" pitchFamily="18" charset="0"/>
              </a:rPr>
            </a:br>
            <a:r>
              <a:rPr lang="tr-TR" sz="4000" dirty="0" smtClean="0">
                <a:solidFill>
                  <a:schemeClr val="tx1"/>
                </a:solidFill>
                <a:latin typeface="Times New Roman" panose="02020603050405020304" pitchFamily="18" charset="0"/>
                <a:cs typeface="Times New Roman" panose="02020603050405020304" pitchFamily="18" charset="0"/>
              </a:rPr>
              <a:t>MESLEKİ VE TEKNİK ANADOLU LİSESİ</a:t>
            </a:r>
            <a:endParaRPr lang="tr-TR" sz="4000" dirty="0">
              <a:solidFill>
                <a:schemeClr val="tx1"/>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000" y="2996952"/>
            <a:ext cx="5553495" cy="3861048"/>
          </a:xfrm>
          <a:prstGeom prst="rect">
            <a:avLst/>
          </a:prstGeom>
          <a:ln>
            <a:noFill/>
          </a:ln>
          <a:effectLst>
            <a:softEdge rad="635000"/>
          </a:effectLst>
        </p:spPr>
      </p:pic>
    </p:spTree>
    <p:extLst>
      <p:ext uri="{BB962C8B-B14F-4D97-AF65-F5344CB8AC3E}">
        <p14:creationId xmlns:p14="http://schemas.microsoft.com/office/powerpoint/2010/main" val="976894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04664"/>
            <a:ext cx="8352928" cy="5328592"/>
          </a:xfrm>
          <a:prstGeom prst="rect">
            <a:avLst/>
          </a:prstGeom>
          <a:ln>
            <a:noFill/>
          </a:ln>
          <a:effectLst>
            <a:softEdge rad="112500"/>
          </a:effectLst>
        </p:spPr>
      </p:pic>
      <p:sp>
        <p:nvSpPr>
          <p:cNvPr id="8" name="Metin kutusu 7"/>
          <p:cNvSpPr txBox="1"/>
          <p:nvPr/>
        </p:nvSpPr>
        <p:spPr>
          <a:xfrm>
            <a:off x="512021" y="5886664"/>
            <a:ext cx="8208912" cy="369332"/>
          </a:xfrm>
          <a:prstGeom prst="rect">
            <a:avLst/>
          </a:prstGeom>
          <a:noFill/>
        </p:spPr>
        <p:txBody>
          <a:bodyPr wrap="square" rtlCol="0">
            <a:spAutoFit/>
          </a:bodyPr>
          <a:lstStyle/>
          <a:p>
            <a:pPr algn="ctr"/>
            <a:r>
              <a:rPr lang="tr-TR" dirty="0" smtClean="0"/>
              <a:t>Okulumuz bilgisayar laboratuvarı</a:t>
            </a:r>
            <a:endParaRPr lang="tr-TR" dirty="0"/>
          </a:p>
        </p:txBody>
      </p:sp>
    </p:spTree>
    <p:extLst>
      <p:ext uri="{BB962C8B-B14F-4D97-AF65-F5344CB8AC3E}">
        <p14:creationId xmlns:p14="http://schemas.microsoft.com/office/powerpoint/2010/main" val="1070934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Metin kutusu 7"/>
          <p:cNvSpPr txBox="1"/>
          <p:nvPr/>
        </p:nvSpPr>
        <p:spPr>
          <a:xfrm>
            <a:off x="512021" y="5886664"/>
            <a:ext cx="8208912" cy="369332"/>
          </a:xfrm>
          <a:prstGeom prst="rect">
            <a:avLst/>
          </a:prstGeom>
          <a:noFill/>
        </p:spPr>
        <p:txBody>
          <a:bodyPr wrap="square" rtlCol="0">
            <a:spAutoFit/>
          </a:bodyPr>
          <a:lstStyle/>
          <a:p>
            <a:pPr algn="ctr"/>
            <a:r>
              <a:rPr lang="tr-TR" dirty="0" smtClean="0"/>
              <a:t>Okulumuz bilgisayar laboratuvarı</a:t>
            </a:r>
            <a:endParaRPr lang="tr-TR" dirty="0"/>
          </a:p>
        </p:txBody>
      </p:sp>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7" y="404664"/>
            <a:ext cx="8325396" cy="5328592"/>
          </a:xfrm>
          <a:prstGeom prst="rect">
            <a:avLst/>
          </a:prstGeom>
          <a:ln>
            <a:noFill/>
          </a:ln>
          <a:effectLst>
            <a:softEdge rad="112500"/>
          </a:effectLst>
        </p:spPr>
      </p:pic>
    </p:spTree>
    <p:extLst>
      <p:ext uri="{BB962C8B-B14F-4D97-AF65-F5344CB8AC3E}">
        <p14:creationId xmlns:p14="http://schemas.microsoft.com/office/powerpoint/2010/main" val="1578413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81296"/>
            <a:ext cx="8136904" cy="5572040"/>
          </a:xfrm>
        </p:spPr>
        <p:txBody>
          <a:bodyPr/>
          <a:lstStyle/>
          <a:p>
            <a:pPr algn="just"/>
            <a:r>
              <a:rPr lang="tr-TR" sz="1800" b="0" dirty="0" smtClean="0"/>
              <a:t>	</a:t>
            </a:r>
            <a:r>
              <a:rPr lang="tr-TR" sz="1700" b="0" dirty="0" smtClean="0"/>
              <a:t>Dünyada </a:t>
            </a:r>
            <a:r>
              <a:rPr lang="tr-TR" sz="1700" b="0" dirty="0"/>
              <a:t>ve ülkemizde elektronik ticaret ve teknoloji hızla gelişmektedir. Buna bağlı olarak ticarette yaygınlaşmaktadır. Gelişme ve değişimlere göre muhasebe belgelendirme, kayıt, raporlama, analiz ve yorumlama yöntemlerinde de gelişmeler ve değişimler olmaktadır.</a:t>
            </a:r>
          </a:p>
          <a:p>
            <a:pPr algn="just"/>
            <a:r>
              <a:rPr lang="tr-TR" sz="1700" b="0" dirty="0" smtClean="0"/>
              <a:t>	Ticari </a:t>
            </a:r>
            <a:r>
              <a:rPr lang="tr-TR" sz="1700" b="0" dirty="0"/>
              <a:t>yaşamda işletmelerin başarılı yönetilebilmesi işletmelerde muhasebe kayıtlarının ve bunun sonucu alınan raporların doğru yorumlanması ve analiz edilmesine bağlıdır. Muhasebe ve Ticaret alanında çalışanların teknolojideki ve ticari yaşamdaki yenilikleri takip etmesi, uyum sağlaması kayıt, raporlama, analiz ve yorumlamaları daha doğru ve hızlı yapmalarını sağlayacaktır.</a:t>
            </a:r>
          </a:p>
          <a:p>
            <a:pPr algn="just"/>
            <a:r>
              <a:rPr lang="tr-TR" sz="1700" b="0" dirty="0" smtClean="0"/>
              <a:t>	Gününüzde </a:t>
            </a:r>
            <a:r>
              <a:rPr lang="tr-TR" sz="1700" b="0" dirty="0"/>
              <a:t>ticari yaşamı düzenleyen kanun, yönetmelik ve kurallar hızla değişmeye başlamıştır. Muhasebe ve Ticaret alanında çalışanlar kanun ve yönetmeliklerdeki değişiklikleri yakından takip edebilmelidir.</a:t>
            </a:r>
          </a:p>
          <a:p>
            <a:endParaRPr lang="tr-TR" b="0" dirty="0"/>
          </a:p>
        </p:txBody>
      </p:sp>
      <p:sp>
        <p:nvSpPr>
          <p:cNvPr id="4" name="Başlık 1"/>
          <p:cNvSpPr txBox="1">
            <a:spLocks/>
          </p:cNvSpPr>
          <p:nvPr/>
        </p:nvSpPr>
        <p:spPr>
          <a:xfrm>
            <a:off x="762651" y="188640"/>
            <a:ext cx="7588324"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rgbClr val="0070C0"/>
                </a:solidFill>
              </a:rPr>
              <a:t>Muhasebe ve </a:t>
            </a:r>
            <a:r>
              <a:rPr lang="tr-TR" dirty="0" err="1" smtClean="0">
                <a:solidFill>
                  <a:srgbClr val="0070C0"/>
                </a:solidFill>
              </a:rPr>
              <a:t>Fİnansman</a:t>
            </a:r>
            <a:r>
              <a:rPr lang="tr-TR" dirty="0" smtClean="0">
                <a:solidFill>
                  <a:srgbClr val="0070C0"/>
                </a:solidFill>
              </a:rPr>
              <a:t> ALANI</a:t>
            </a:r>
            <a:endParaRPr lang="tr-TR" dirty="0">
              <a:solidFill>
                <a:srgbClr val="0070C0"/>
              </a:solidFill>
            </a:endParaRPr>
          </a:p>
        </p:txBody>
      </p:sp>
      <p:sp>
        <p:nvSpPr>
          <p:cNvPr id="5" name="Google Shape;126;p22"/>
          <p:cNvSpPr txBox="1"/>
          <p:nvPr/>
        </p:nvSpPr>
        <p:spPr>
          <a:xfrm>
            <a:off x="4267378" y="4493685"/>
            <a:ext cx="4536504" cy="235138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tr" b="1" dirty="0" smtClean="0">
                <a:solidFill>
                  <a:srgbClr val="212529"/>
                </a:solidFill>
              </a:rPr>
              <a:t>ALANIN </a:t>
            </a:r>
            <a:r>
              <a:rPr lang="tr" b="1" dirty="0">
                <a:solidFill>
                  <a:srgbClr val="212529"/>
                </a:solidFill>
              </a:rPr>
              <a:t>ALTINDA YER ALAN DALLAR</a:t>
            </a:r>
            <a:endParaRPr b="1" dirty="0">
              <a:solidFill>
                <a:srgbClr val="212529"/>
              </a:solidFill>
            </a:endParaRPr>
          </a:p>
          <a:p>
            <a:pPr marL="0" lvl="0" indent="0" algn="l" rtl="0">
              <a:lnSpc>
                <a:spcPct val="115000"/>
              </a:lnSpc>
              <a:spcBef>
                <a:spcPts val="1200"/>
              </a:spcBef>
              <a:spcAft>
                <a:spcPts val="0"/>
              </a:spcAft>
              <a:buNone/>
            </a:pPr>
            <a:r>
              <a:rPr lang="tr" dirty="0" smtClean="0"/>
              <a:t>*Bilgisayarlı Muhasebe</a:t>
            </a:r>
            <a:endParaRPr dirty="0"/>
          </a:p>
          <a:p>
            <a:pPr marL="0" lvl="0" indent="0" algn="l" rtl="0">
              <a:lnSpc>
                <a:spcPct val="115000"/>
              </a:lnSpc>
              <a:spcBef>
                <a:spcPts val="1200"/>
              </a:spcBef>
              <a:spcAft>
                <a:spcPts val="0"/>
              </a:spcAft>
              <a:buNone/>
            </a:pPr>
            <a:r>
              <a:rPr lang="tr" dirty="0" smtClean="0"/>
              <a:t>*Dış Ticaret Ofis Hizmetleri</a:t>
            </a:r>
            <a:endParaRPr dirty="0"/>
          </a:p>
          <a:p>
            <a:pPr marL="0" lvl="0" indent="0" algn="l" rtl="0">
              <a:lnSpc>
                <a:spcPct val="115000"/>
              </a:lnSpc>
              <a:spcBef>
                <a:spcPts val="1200"/>
              </a:spcBef>
              <a:spcAft>
                <a:spcPts val="0"/>
              </a:spcAft>
              <a:buNone/>
            </a:pPr>
            <a:r>
              <a:rPr lang="tr" dirty="0" smtClean="0"/>
              <a:t>*</a:t>
            </a:r>
            <a:r>
              <a:rPr lang="tr-TR" dirty="0" smtClean="0"/>
              <a:t>Finans Ve Borsa Hizmetleri</a:t>
            </a:r>
            <a:endParaRPr dirty="0"/>
          </a:p>
          <a:p>
            <a:pPr marL="0" lvl="0" indent="0" algn="l" rtl="0">
              <a:spcBef>
                <a:spcPts val="1200"/>
              </a:spcBef>
              <a:spcAft>
                <a:spcPts val="0"/>
              </a:spcAft>
              <a:buNone/>
            </a:pPr>
            <a:endParaRPr dirty="0">
              <a:latin typeface="Lato"/>
              <a:ea typeface="Lato"/>
              <a:cs typeface="Lato"/>
              <a:sym typeface="Lato"/>
            </a:endParaRPr>
          </a:p>
        </p:txBody>
      </p:sp>
      <p:pic>
        <p:nvPicPr>
          <p:cNvPr id="6" name="Google Shape;156;p26"/>
          <p:cNvPicPr preferRelativeResize="0"/>
          <p:nvPr/>
        </p:nvPicPr>
        <p:blipFill>
          <a:blip r:embed="rId2">
            <a:alphaModFix/>
          </a:blip>
          <a:stretch>
            <a:fillRect/>
          </a:stretch>
        </p:blipFill>
        <p:spPr>
          <a:xfrm>
            <a:off x="611560" y="4365105"/>
            <a:ext cx="3528392" cy="2160240"/>
          </a:xfrm>
          <a:prstGeom prst="rect">
            <a:avLst/>
          </a:prstGeom>
          <a:noFill/>
          <a:ln>
            <a:noFill/>
          </a:ln>
          <a:effectLst>
            <a:softEdge rad="317500"/>
          </a:effectLst>
        </p:spPr>
      </p:pic>
    </p:spTree>
    <p:extLst>
      <p:ext uri="{BB962C8B-B14F-4D97-AF65-F5344CB8AC3E}">
        <p14:creationId xmlns:p14="http://schemas.microsoft.com/office/powerpoint/2010/main" val="2506180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08720"/>
            <a:ext cx="7848872" cy="5544616"/>
          </a:xfrm>
        </p:spPr>
        <p:txBody>
          <a:bodyPr/>
          <a:lstStyle/>
          <a:p>
            <a:pPr algn="just">
              <a:lnSpc>
                <a:spcPct val="115000"/>
              </a:lnSpc>
              <a:spcAft>
                <a:spcPts val="1000"/>
              </a:spcAft>
            </a:pPr>
            <a:r>
              <a:rPr lang="tr-TR" b="0" dirty="0">
                <a:ea typeface="Calibri"/>
                <a:cs typeface="Times New Roman"/>
              </a:rPr>
              <a:t>Bu programı tamamlayan öğrenciye;</a:t>
            </a:r>
          </a:p>
          <a:p>
            <a:pPr algn="just">
              <a:lnSpc>
                <a:spcPct val="115000"/>
              </a:lnSpc>
              <a:spcAft>
                <a:spcPts val="1000"/>
              </a:spcAft>
            </a:pPr>
            <a:r>
              <a:rPr lang="tr-TR" b="0" dirty="0">
                <a:ea typeface="Calibri"/>
                <a:cs typeface="Times New Roman"/>
              </a:rPr>
              <a:t> Yeni çağ becerileri ve tasarım odaklı düşünme yaklaşımı doğrultusunda “meslek etiği ve ahilik, iş sağlığı ve güvenliği, teknolojik gelişmeler ve endüstriyel dönüşüm, çevre koruma, girişimci fikirler, iş kurma ve yürütme, fikrî ve sınai mülkiyet hakları” konularında mesleki gelişim sağlayacak beceriler kazanma,</a:t>
            </a:r>
          </a:p>
          <a:p>
            <a:pPr algn="just">
              <a:lnSpc>
                <a:spcPct val="115000"/>
              </a:lnSpc>
              <a:spcAft>
                <a:spcPts val="1000"/>
              </a:spcAft>
            </a:pPr>
            <a:r>
              <a:rPr lang="tr-TR" b="0" dirty="0">
                <a:ea typeface="Calibri"/>
                <a:cs typeface="Times New Roman"/>
              </a:rPr>
              <a:t> İş sağlığı ve güvenliği tedbirlerini alarak temel muhasebe uygulama ve işlemlerini mevzuatına uygun şekilde yapma,</a:t>
            </a:r>
          </a:p>
          <a:p>
            <a:pPr algn="just">
              <a:lnSpc>
                <a:spcPct val="115000"/>
              </a:lnSpc>
              <a:spcAft>
                <a:spcPts val="1000"/>
              </a:spcAft>
            </a:pPr>
            <a:r>
              <a:rPr lang="tr-TR" b="0" dirty="0">
                <a:ea typeface="Calibri"/>
                <a:cs typeface="Times New Roman"/>
              </a:rPr>
              <a:t> Mesleki matematik işlemleri yapma,</a:t>
            </a:r>
          </a:p>
          <a:p>
            <a:pPr algn="just">
              <a:lnSpc>
                <a:spcPct val="115000"/>
              </a:lnSpc>
              <a:spcAft>
                <a:spcPts val="1000"/>
              </a:spcAft>
            </a:pPr>
            <a:r>
              <a:rPr lang="tr-TR" b="0" dirty="0">
                <a:ea typeface="Calibri"/>
                <a:cs typeface="Times New Roman"/>
              </a:rPr>
              <a:t> İş sağlığı ve güvenliği tedbirlerini alarak kelime işlemci, elektronik tablolama ve sunu hazırlama programlarını kullanabilme,</a:t>
            </a:r>
          </a:p>
          <a:p>
            <a:pPr algn="just">
              <a:lnSpc>
                <a:spcPct val="115000"/>
              </a:lnSpc>
              <a:spcAft>
                <a:spcPts val="1000"/>
              </a:spcAft>
            </a:pPr>
            <a:r>
              <a:rPr lang="tr-TR" b="0" dirty="0">
                <a:ea typeface="Calibri"/>
                <a:cs typeface="Times New Roman"/>
              </a:rPr>
              <a:t> Ekonomik hayatın gerekli kıldığı temel bilgi ve beceriler ile ilgili kendini geliştirme,</a:t>
            </a:r>
          </a:p>
          <a:p>
            <a:pPr algn="just">
              <a:lnSpc>
                <a:spcPct val="115000"/>
              </a:lnSpc>
              <a:spcAft>
                <a:spcPts val="1000"/>
              </a:spcAft>
            </a:pPr>
            <a:r>
              <a:rPr lang="tr-TR" b="0" dirty="0">
                <a:ea typeface="Calibri"/>
                <a:cs typeface="Times New Roman"/>
              </a:rPr>
              <a:t> Temel hukuk bilgi ve becerilerini kazandırma, yetkinliklerin kazandırılması amaçlanmaktadır.</a:t>
            </a:r>
          </a:p>
          <a:p>
            <a:pPr algn="just"/>
            <a:endParaRPr lang="tr-TR" dirty="0"/>
          </a:p>
        </p:txBody>
      </p:sp>
      <p:sp>
        <p:nvSpPr>
          <p:cNvPr id="4" name="Başlık 1"/>
          <p:cNvSpPr txBox="1">
            <a:spLocks/>
          </p:cNvSpPr>
          <p:nvPr/>
        </p:nvSpPr>
        <p:spPr>
          <a:xfrm>
            <a:off x="683568"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rgbClr val="0070C0"/>
                </a:solidFill>
              </a:rPr>
              <a:t>Muhasebe ve </a:t>
            </a:r>
            <a:r>
              <a:rPr lang="tr-TR" dirty="0" err="1" smtClean="0">
                <a:solidFill>
                  <a:srgbClr val="0070C0"/>
                </a:solidFill>
              </a:rPr>
              <a:t>Fİnansman</a:t>
            </a:r>
            <a:r>
              <a:rPr lang="tr-TR" dirty="0" smtClean="0">
                <a:solidFill>
                  <a:srgbClr val="0070C0"/>
                </a:solidFill>
              </a:rPr>
              <a:t> ALANI</a:t>
            </a:r>
            <a:endParaRPr lang="tr-TR" dirty="0">
              <a:solidFill>
                <a:srgbClr val="0070C0"/>
              </a:solidFill>
            </a:endParaRPr>
          </a:p>
        </p:txBody>
      </p:sp>
    </p:spTree>
    <p:extLst>
      <p:ext uri="{BB962C8B-B14F-4D97-AF65-F5344CB8AC3E}">
        <p14:creationId xmlns:p14="http://schemas.microsoft.com/office/powerpoint/2010/main" val="1338034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136904" cy="5544616"/>
          </a:xfrm>
        </p:spPr>
        <p:txBody>
          <a:bodyPr/>
          <a:lstStyle/>
          <a:p>
            <a:pPr algn="just"/>
            <a:r>
              <a:rPr lang="tr-TR" b="0" dirty="0" smtClean="0"/>
              <a:t>	</a:t>
            </a:r>
            <a:r>
              <a:rPr lang="tr-TR" sz="1800" b="0" dirty="0" smtClean="0"/>
              <a:t>Muhasebe </a:t>
            </a:r>
            <a:r>
              <a:rPr lang="tr-TR" sz="1800" b="0" dirty="0"/>
              <a:t>eğitimini başarı ile tamamlayan mezunlar iş hayatına atılacakları </a:t>
            </a:r>
            <a:r>
              <a:rPr lang="tr-TR" sz="1800" b="0" dirty="0" smtClean="0"/>
              <a:t>zaman karşılarına </a:t>
            </a:r>
            <a:r>
              <a:rPr lang="tr-TR" sz="1800" b="0" dirty="0"/>
              <a:t>birtakım iş olanakları </a:t>
            </a:r>
            <a:r>
              <a:rPr lang="tr-TR" sz="1800" b="0" dirty="0" smtClean="0"/>
              <a:t>çıkar. Örnek </a:t>
            </a:r>
            <a:r>
              <a:rPr lang="tr-TR" sz="1800" b="0" dirty="0"/>
              <a:t>vermek gerekirse;</a:t>
            </a:r>
          </a:p>
          <a:p>
            <a:pPr algn="just">
              <a:buFont typeface="Wingdings" panose="05000000000000000000" pitchFamily="2" charset="2"/>
              <a:buChar char="Ø"/>
            </a:pPr>
            <a:r>
              <a:rPr lang="tr-TR" sz="1800" b="0" dirty="0"/>
              <a:t>Şirketlerin Finans Departmanları,</a:t>
            </a:r>
          </a:p>
          <a:p>
            <a:pPr algn="just">
              <a:buFont typeface="Wingdings" panose="05000000000000000000" pitchFamily="2" charset="2"/>
              <a:buChar char="Ø"/>
            </a:pPr>
            <a:r>
              <a:rPr lang="tr-TR" sz="1800" b="0" dirty="0"/>
              <a:t>Muhasebe Büroları,</a:t>
            </a:r>
          </a:p>
          <a:p>
            <a:pPr algn="just">
              <a:buFont typeface="Wingdings" panose="05000000000000000000" pitchFamily="2" charset="2"/>
              <a:buChar char="Ø"/>
            </a:pPr>
            <a:r>
              <a:rPr lang="tr-TR" sz="1800" b="0" dirty="0"/>
              <a:t>Mali Müşavirlik Büroları,</a:t>
            </a:r>
          </a:p>
          <a:p>
            <a:pPr algn="just">
              <a:buFont typeface="Wingdings" panose="05000000000000000000" pitchFamily="2" charset="2"/>
              <a:buChar char="Ø"/>
            </a:pPr>
            <a:r>
              <a:rPr lang="tr-TR" sz="1800" b="0" dirty="0"/>
              <a:t>Mal Müdürlükleri,</a:t>
            </a:r>
          </a:p>
          <a:p>
            <a:pPr algn="just">
              <a:buFont typeface="Wingdings" panose="05000000000000000000" pitchFamily="2" charset="2"/>
              <a:buChar char="Ø"/>
            </a:pPr>
            <a:r>
              <a:rPr lang="tr-TR" sz="1800" b="0" dirty="0"/>
              <a:t>Vergi Daireleri,</a:t>
            </a:r>
          </a:p>
          <a:p>
            <a:pPr algn="just">
              <a:buFont typeface="Wingdings" panose="05000000000000000000" pitchFamily="2" charset="2"/>
              <a:buChar char="Ø"/>
            </a:pPr>
            <a:r>
              <a:rPr lang="tr-TR" sz="1800" b="0" dirty="0"/>
              <a:t>Defterdarlıklar,</a:t>
            </a:r>
          </a:p>
          <a:p>
            <a:pPr algn="just">
              <a:buFont typeface="Wingdings" panose="05000000000000000000" pitchFamily="2" charset="2"/>
              <a:buChar char="Ø"/>
            </a:pPr>
            <a:r>
              <a:rPr lang="tr-TR" sz="1800" b="0" dirty="0"/>
              <a:t>Özel ve Devlet Bankaları,</a:t>
            </a:r>
          </a:p>
          <a:p>
            <a:pPr algn="just">
              <a:buFont typeface="Wingdings" panose="05000000000000000000" pitchFamily="2" charset="2"/>
              <a:buChar char="Ø"/>
            </a:pPr>
            <a:r>
              <a:rPr lang="tr-TR" sz="1800" b="0" dirty="0"/>
              <a:t>Sigorta Şirketleri,</a:t>
            </a:r>
          </a:p>
          <a:p>
            <a:pPr algn="just">
              <a:buFont typeface="Wingdings" panose="05000000000000000000" pitchFamily="2" charset="2"/>
              <a:buChar char="Ø"/>
            </a:pPr>
            <a:r>
              <a:rPr lang="tr-TR" sz="1800" b="0" dirty="0"/>
              <a:t>Ekonomik Yatırım </a:t>
            </a:r>
            <a:r>
              <a:rPr lang="tr-TR" sz="1800" b="0" dirty="0" err="1" smtClean="0"/>
              <a:t>Şirketleri,gibi</a:t>
            </a:r>
            <a:r>
              <a:rPr lang="tr-TR" sz="1800" b="0" dirty="0" smtClean="0"/>
              <a:t> </a:t>
            </a:r>
            <a:r>
              <a:rPr lang="tr-TR" sz="1800" b="0" dirty="0"/>
              <a:t>alanlarda çalışma fırsatı bulabilirler. Söz konusu iş olanaklarından kamu kurumlarında çalışabilmek için Kamu Personeli Seçme Sınavı (KPSS)’</a:t>
            </a:r>
            <a:r>
              <a:rPr lang="tr-TR" sz="1800" b="0" dirty="0" err="1"/>
              <a:t>ndan</a:t>
            </a:r>
            <a:r>
              <a:rPr lang="tr-TR" sz="1800" b="0" dirty="0"/>
              <a:t> elde edilecek yeterlilik belirleyici olacaktır. Muhasebe mezunları ayrıca kendi kişisel bürolarını açarak hizmet verebilirler.</a:t>
            </a:r>
          </a:p>
          <a:p>
            <a:pPr algn="just"/>
            <a:endParaRPr lang="tr-TR" sz="1800" dirty="0"/>
          </a:p>
        </p:txBody>
      </p:sp>
      <p:sp>
        <p:nvSpPr>
          <p:cNvPr id="4" name="Başlık 1"/>
          <p:cNvSpPr txBox="1">
            <a:spLocks/>
          </p:cNvSpPr>
          <p:nvPr/>
        </p:nvSpPr>
        <p:spPr>
          <a:xfrm>
            <a:off x="683568"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rgbClr val="0070C0"/>
                </a:solidFill>
              </a:rPr>
              <a:t>Muhasebe ve </a:t>
            </a:r>
            <a:r>
              <a:rPr lang="tr-TR" dirty="0" err="1" smtClean="0">
                <a:solidFill>
                  <a:srgbClr val="0070C0"/>
                </a:solidFill>
              </a:rPr>
              <a:t>Fİnansman</a:t>
            </a:r>
            <a:r>
              <a:rPr lang="tr-TR" dirty="0" smtClean="0">
                <a:solidFill>
                  <a:srgbClr val="0070C0"/>
                </a:solidFill>
              </a:rPr>
              <a:t> ALANI</a:t>
            </a:r>
            <a:endParaRPr lang="tr-TR" dirty="0">
              <a:solidFill>
                <a:srgbClr val="0070C0"/>
              </a:solidFill>
            </a:endParaRPr>
          </a:p>
        </p:txBody>
      </p:sp>
      <p:pic>
        <p:nvPicPr>
          <p:cNvPr id="5" name="Google Shape;139;p24"/>
          <p:cNvPicPr preferRelativeResize="0"/>
          <p:nvPr/>
        </p:nvPicPr>
        <p:blipFill>
          <a:blip r:embed="rId2">
            <a:alphaModFix/>
          </a:blip>
          <a:stretch>
            <a:fillRect/>
          </a:stretch>
        </p:blipFill>
        <p:spPr>
          <a:xfrm>
            <a:off x="4517271" y="1988840"/>
            <a:ext cx="3691851" cy="2172626"/>
          </a:xfrm>
          <a:prstGeom prst="roundRect">
            <a:avLst>
              <a:gd name="adj" fmla="val 16667"/>
            </a:avLst>
          </a:prstGeom>
          <a:ln>
            <a:noFill/>
          </a:ln>
          <a:effectLst>
            <a:outerShdw blurRad="152400" dist="12000" dir="900000" sy="98000" kx="110000" ky="200000" algn="tl" rotWithShape="0">
              <a:srgbClr val="000000">
                <a:alpha val="30000"/>
              </a:srgbClr>
            </a:outerShdw>
            <a:softEdge rad="31750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59314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737280"/>
            <a:ext cx="8064896" cy="5716056"/>
          </a:xfrm>
        </p:spPr>
        <p:txBody>
          <a:bodyPr>
            <a:normAutofit lnSpcReduction="10000"/>
          </a:bodyPr>
          <a:lstStyle/>
          <a:p>
            <a:pPr algn="just"/>
            <a:r>
              <a:rPr lang="tr" b="0" dirty="0" smtClean="0">
                <a:solidFill>
                  <a:srgbClr val="FF0000"/>
                </a:solidFill>
                <a:latin typeface="Arial"/>
                <a:ea typeface="Arial"/>
                <a:cs typeface="Arial"/>
                <a:sym typeface="Arial"/>
              </a:rPr>
              <a:t>	Muhasebe ve finansman alanından </a:t>
            </a:r>
            <a:r>
              <a:rPr lang="tr" b="0" dirty="0">
                <a:solidFill>
                  <a:srgbClr val="FF0000"/>
                </a:solidFill>
                <a:latin typeface="Arial"/>
                <a:ea typeface="Arial"/>
                <a:cs typeface="Arial"/>
                <a:sym typeface="Arial"/>
              </a:rPr>
              <a:t>mezun olan öğrencilerimiz aşağıdaki ön </a:t>
            </a:r>
            <a:r>
              <a:rPr lang="tr" b="0" dirty="0" smtClean="0">
                <a:solidFill>
                  <a:srgbClr val="FF0000"/>
                </a:solidFill>
                <a:latin typeface="Arial"/>
                <a:ea typeface="Arial"/>
                <a:cs typeface="Arial"/>
                <a:sym typeface="Arial"/>
              </a:rPr>
              <a:t>lisans programlarını </a:t>
            </a:r>
            <a:r>
              <a:rPr lang="tr" b="0" dirty="0">
                <a:solidFill>
                  <a:srgbClr val="FF0000"/>
                </a:solidFill>
                <a:latin typeface="Arial"/>
                <a:ea typeface="Arial"/>
                <a:cs typeface="Arial"/>
                <a:sym typeface="Arial"/>
              </a:rPr>
              <a:t>tercih etmeleri halinde ek puanları ile yerleştirilecektir</a:t>
            </a:r>
            <a:r>
              <a:rPr lang="tr" b="0" dirty="0" smtClean="0">
                <a:solidFill>
                  <a:srgbClr val="FF0000"/>
                </a:solidFill>
                <a:latin typeface="Arial"/>
                <a:ea typeface="Arial"/>
                <a:cs typeface="Arial"/>
                <a:sym typeface="Arial"/>
              </a:rPr>
              <a:t>.</a:t>
            </a:r>
          </a:p>
          <a:p>
            <a:pPr algn="just"/>
            <a:endParaRPr lang="tr" b="0" dirty="0">
              <a:solidFill>
                <a:srgbClr val="FF0000"/>
              </a:solidFill>
              <a:latin typeface="Arial"/>
              <a:cs typeface="Arial"/>
              <a:sym typeface="Arial"/>
            </a:endParaRPr>
          </a:p>
          <a:p>
            <a:pPr algn="just">
              <a:buFont typeface="Arial" panose="020B0604020202020204" pitchFamily="34" charset="0"/>
              <a:buChar char="•"/>
            </a:pPr>
            <a:r>
              <a:rPr lang="tr-TR" b="0" dirty="0"/>
              <a:t>Bankacılık ve Sigortacılık</a:t>
            </a:r>
          </a:p>
          <a:p>
            <a:pPr algn="just">
              <a:buFont typeface="Arial" panose="020B0604020202020204" pitchFamily="34" charset="0"/>
              <a:buChar char="•"/>
            </a:pPr>
            <a:r>
              <a:rPr lang="tr-TR" b="0" dirty="0"/>
              <a:t>Deniz Brokerliği</a:t>
            </a:r>
          </a:p>
          <a:p>
            <a:pPr algn="just">
              <a:buFont typeface="Arial" panose="020B0604020202020204" pitchFamily="34" charset="0"/>
              <a:buChar char="•"/>
            </a:pPr>
            <a:r>
              <a:rPr lang="tr-TR" b="0" dirty="0"/>
              <a:t>Deniz ve Liman işletmeciliği</a:t>
            </a:r>
          </a:p>
          <a:p>
            <a:pPr algn="just">
              <a:buFont typeface="Arial" panose="020B0604020202020204" pitchFamily="34" charset="0"/>
              <a:buChar char="•"/>
            </a:pPr>
            <a:r>
              <a:rPr lang="tr-TR" b="0" dirty="0"/>
              <a:t>Dış Ticaret</a:t>
            </a:r>
          </a:p>
          <a:p>
            <a:pPr algn="just">
              <a:buFont typeface="Arial" panose="020B0604020202020204" pitchFamily="34" charset="0"/>
              <a:buChar char="•"/>
            </a:pPr>
            <a:r>
              <a:rPr lang="tr-TR" b="0" dirty="0"/>
              <a:t>Emlak ve Emlak Yönetimi</a:t>
            </a:r>
          </a:p>
          <a:p>
            <a:pPr algn="just">
              <a:buFont typeface="Arial" panose="020B0604020202020204" pitchFamily="34" charset="0"/>
              <a:buChar char="•"/>
            </a:pPr>
            <a:r>
              <a:rPr lang="tr-TR" b="0" dirty="0"/>
              <a:t>Enerji Tesisleri işletmeciliği</a:t>
            </a:r>
          </a:p>
          <a:p>
            <a:pPr algn="just">
              <a:buFont typeface="Arial" panose="020B0604020202020204" pitchFamily="34" charset="0"/>
              <a:buChar char="•"/>
            </a:pPr>
            <a:r>
              <a:rPr lang="tr-TR" b="0" dirty="0"/>
              <a:t>Hava Lojistiği</a:t>
            </a:r>
          </a:p>
          <a:p>
            <a:pPr algn="just">
              <a:buFont typeface="Arial" panose="020B0604020202020204" pitchFamily="34" charset="0"/>
              <a:buChar char="•"/>
            </a:pPr>
            <a:r>
              <a:rPr lang="tr-TR" b="0" dirty="0"/>
              <a:t>İnsan Kaynakları Yönetimi</a:t>
            </a:r>
          </a:p>
          <a:p>
            <a:pPr algn="just">
              <a:buFont typeface="Arial" panose="020B0604020202020204" pitchFamily="34" charset="0"/>
              <a:buChar char="•"/>
            </a:pPr>
            <a:r>
              <a:rPr lang="tr-TR" b="0" dirty="0"/>
              <a:t>İşletme Yönetimi</a:t>
            </a:r>
          </a:p>
          <a:p>
            <a:pPr algn="just">
              <a:buFont typeface="Arial" panose="020B0604020202020204" pitchFamily="34" charset="0"/>
              <a:buChar char="•"/>
            </a:pPr>
            <a:r>
              <a:rPr lang="tr-TR" b="0" dirty="0"/>
              <a:t>Kooperatifçilik</a:t>
            </a:r>
          </a:p>
          <a:p>
            <a:pPr algn="just">
              <a:buFont typeface="Arial" panose="020B0604020202020204" pitchFamily="34" charset="0"/>
              <a:buChar char="•"/>
            </a:pPr>
            <a:r>
              <a:rPr lang="tr-TR" b="0" dirty="0"/>
              <a:t>Lojistik</a:t>
            </a:r>
          </a:p>
          <a:p>
            <a:pPr algn="just">
              <a:buFont typeface="Arial" panose="020B0604020202020204" pitchFamily="34" charset="0"/>
              <a:buChar char="•"/>
            </a:pPr>
            <a:r>
              <a:rPr lang="tr-TR" b="0" dirty="0"/>
              <a:t>Maliye</a:t>
            </a:r>
          </a:p>
          <a:p>
            <a:pPr algn="just">
              <a:buFont typeface="Arial" panose="020B0604020202020204" pitchFamily="34" charset="0"/>
              <a:buChar char="•"/>
            </a:pPr>
            <a:r>
              <a:rPr lang="tr-TR" b="0" dirty="0"/>
              <a:t>Marina işletme</a:t>
            </a:r>
          </a:p>
          <a:p>
            <a:pPr algn="just">
              <a:buFont typeface="Arial" panose="020B0604020202020204" pitchFamily="34" charset="0"/>
              <a:buChar char="•"/>
            </a:pPr>
            <a:r>
              <a:rPr lang="tr-TR" b="0" dirty="0"/>
              <a:t>Marina ve Yat işletmeciliği</a:t>
            </a:r>
          </a:p>
          <a:p>
            <a:pPr algn="just"/>
            <a:endParaRPr lang="tr-TR" b="0" dirty="0" smtClean="0"/>
          </a:p>
          <a:p>
            <a:endParaRPr lang="tr-TR" b="0" dirty="0"/>
          </a:p>
        </p:txBody>
      </p:sp>
      <p:sp>
        <p:nvSpPr>
          <p:cNvPr id="4" name="Başlık 1"/>
          <p:cNvSpPr txBox="1">
            <a:spLocks/>
          </p:cNvSpPr>
          <p:nvPr/>
        </p:nvSpPr>
        <p:spPr>
          <a:xfrm>
            <a:off x="683568"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rgbClr val="0070C0"/>
                </a:solidFill>
              </a:rPr>
              <a:t>Muhasebe ve </a:t>
            </a:r>
            <a:r>
              <a:rPr lang="tr-TR" dirty="0" err="1" smtClean="0">
                <a:solidFill>
                  <a:srgbClr val="0070C0"/>
                </a:solidFill>
              </a:rPr>
              <a:t>Fİnansman</a:t>
            </a:r>
            <a:r>
              <a:rPr lang="tr-TR" dirty="0" smtClean="0">
                <a:solidFill>
                  <a:srgbClr val="0070C0"/>
                </a:solidFill>
              </a:rPr>
              <a:t> ALANI</a:t>
            </a:r>
            <a:endParaRPr lang="tr-TR" dirty="0">
              <a:solidFill>
                <a:srgbClr val="0070C0"/>
              </a:solidFill>
            </a:endParaRPr>
          </a:p>
        </p:txBody>
      </p:sp>
      <p:sp>
        <p:nvSpPr>
          <p:cNvPr id="6" name="İçerik Yer Tutucusu 2"/>
          <p:cNvSpPr txBox="1">
            <a:spLocks/>
          </p:cNvSpPr>
          <p:nvPr/>
        </p:nvSpPr>
        <p:spPr>
          <a:xfrm>
            <a:off x="4788024" y="1268760"/>
            <a:ext cx="4355976" cy="5411657"/>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r>
              <a:rPr lang="tr" b="0" dirty="0" smtClean="0">
                <a:solidFill>
                  <a:srgbClr val="FF0000"/>
                </a:solidFill>
                <a:latin typeface="Arial"/>
                <a:ea typeface="Arial"/>
                <a:cs typeface="Arial"/>
                <a:sym typeface="Arial"/>
              </a:rPr>
              <a:t>	</a:t>
            </a:r>
            <a:endParaRPr lang="tr" b="0" dirty="0" smtClean="0">
              <a:solidFill>
                <a:srgbClr val="FF0000"/>
              </a:solidFill>
              <a:latin typeface="Arial"/>
              <a:cs typeface="Arial"/>
              <a:sym typeface="Arial"/>
            </a:endParaRPr>
          </a:p>
          <a:p>
            <a:pPr algn="just">
              <a:buFont typeface="Arial" panose="020B0604020202020204" pitchFamily="34" charset="0"/>
              <a:buChar char="•"/>
            </a:pPr>
            <a:r>
              <a:rPr lang="tr-TR" b="0" dirty="0"/>
              <a:t>Marka iletişimi</a:t>
            </a:r>
          </a:p>
          <a:p>
            <a:pPr algn="just">
              <a:buFont typeface="Arial" panose="020B0604020202020204" pitchFamily="34" charset="0"/>
              <a:buChar char="•"/>
            </a:pPr>
            <a:r>
              <a:rPr lang="tr-TR" b="0" dirty="0"/>
              <a:t>Menkul Kıymetler ve Sermaye Piyasası</a:t>
            </a:r>
          </a:p>
          <a:p>
            <a:pPr algn="just">
              <a:buFont typeface="Arial" panose="020B0604020202020204" pitchFamily="34" charset="0"/>
              <a:buChar char="•"/>
            </a:pPr>
            <a:r>
              <a:rPr lang="tr-TR" b="0" dirty="0"/>
              <a:t>Muhasebe ve Vergi Uygulamaları</a:t>
            </a:r>
          </a:p>
          <a:p>
            <a:pPr algn="just">
              <a:buFont typeface="Arial" panose="020B0604020202020204" pitchFamily="34" charset="0"/>
              <a:buChar char="•"/>
            </a:pPr>
            <a:r>
              <a:rPr lang="tr-TR" b="0" dirty="0"/>
              <a:t>Pazarlama</a:t>
            </a:r>
          </a:p>
          <a:p>
            <a:pPr algn="just">
              <a:buFont typeface="Arial" panose="020B0604020202020204" pitchFamily="34" charset="0"/>
              <a:buChar char="•"/>
            </a:pPr>
            <a:r>
              <a:rPr lang="tr-TR" b="0" dirty="0"/>
              <a:t>Perakende Satış ve Mağaza Yönetimi</a:t>
            </a:r>
          </a:p>
          <a:p>
            <a:pPr algn="just">
              <a:buFont typeface="Arial" panose="020B0604020202020204" pitchFamily="34" charset="0"/>
              <a:buChar char="•"/>
            </a:pPr>
            <a:r>
              <a:rPr lang="tr-TR" b="0" dirty="0"/>
              <a:t>Sağlık Kurumlan işletmeciliği</a:t>
            </a:r>
          </a:p>
          <a:p>
            <a:pPr algn="just">
              <a:buFont typeface="Arial" panose="020B0604020202020204" pitchFamily="34" charset="0"/>
              <a:buChar char="•"/>
            </a:pPr>
            <a:r>
              <a:rPr lang="tr-TR" b="0" dirty="0"/>
              <a:t>Sivil Hava Ulaştırma işletmeciliği</a:t>
            </a:r>
          </a:p>
          <a:p>
            <a:pPr algn="just">
              <a:buFont typeface="Arial" panose="020B0604020202020204" pitchFamily="34" charset="0"/>
              <a:buChar char="•"/>
            </a:pPr>
            <a:r>
              <a:rPr lang="tr-TR" b="0" dirty="0"/>
              <a:t>Sivil Havacılık Kabin Hizmetleri</a:t>
            </a:r>
          </a:p>
          <a:p>
            <a:pPr algn="just">
              <a:buFont typeface="Arial" panose="020B0604020202020204" pitchFamily="34" charset="0"/>
              <a:buChar char="•"/>
            </a:pPr>
            <a:r>
              <a:rPr lang="tr-TR" b="0" dirty="0"/>
              <a:t>Sosyal Güvenlik</a:t>
            </a:r>
          </a:p>
          <a:p>
            <a:pPr algn="just">
              <a:buFont typeface="Arial" panose="020B0604020202020204" pitchFamily="34" charset="0"/>
              <a:buChar char="•"/>
            </a:pPr>
            <a:r>
              <a:rPr lang="tr-TR" b="0" dirty="0"/>
              <a:t>Tarımsal işletmecilik</a:t>
            </a:r>
          </a:p>
          <a:p>
            <a:pPr algn="just">
              <a:buFont typeface="Arial" panose="020B0604020202020204" pitchFamily="34" charset="0"/>
              <a:buChar char="•"/>
            </a:pPr>
            <a:r>
              <a:rPr lang="tr-TR" b="0" dirty="0"/>
              <a:t>Turizm ve Otel işletmeciliği</a:t>
            </a:r>
          </a:p>
          <a:p>
            <a:pPr algn="just">
              <a:buFont typeface="Arial" panose="020B0604020202020204" pitchFamily="34" charset="0"/>
              <a:buChar char="•"/>
            </a:pPr>
            <a:r>
              <a:rPr lang="tr-TR" b="0" dirty="0"/>
              <a:t>Turizm ve Seyahat Hizmetleri</a:t>
            </a:r>
          </a:p>
          <a:p>
            <a:pPr algn="just">
              <a:buFont typeface="Arial" panose="020B0604020202020204" pitchFamily="34" charset="0"/>
              <a:buChar char="•"/>
            </a:pPr>
            <a:r>
              <a:rPr lang="tr-TR" b="0" dirty="0"/>
              <a:t>Uçuş Harekât Yöneticiliği</a:t>
            </a:r>
          </a:p>
          <a:p>
            <a:pPr algn="just"/>
            <a:endParaRPr lang="tr-TR" b="0" dirty="0" smtClean="0"/>
          </a:p>
          <a:p>
            <a:endParaRPr lang="tr-TR" b="0" dirty="0"/>
          </a:p>
        </p:txBody>
      </p:sp>
    </p:spTree>
    <p:extLst>
      <p:ext uri="{BB962C8B-B14F-4D97-AF65-F5344CB8AC3E}">
        <p14:creationId xmlns:p14="http://schemas.microsoft.com/office/powerpoint/2010/main" val="1408695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980728"/>
            <a:ext cx="8280920" cy="2376264"/>
          </a:xfrm>
        </p:spPr>
        <p:txBody>
          <a:bodyPr/>
          <a:lstStyle/>
          <a:p>
            <a:pPr algn="just"/>
            <a:r>
              <a:rPr lang="tr-TR" dirty="0" smtClean="0"/>
              <a:t>	</a:t>
            </a:r>
            <a:r>
              <a:rPr lang="tr-TR" sz="1700" b="0" dirty="0" smtClean="0"/>
              <a:t>Pazarlama</a:t>
            </a:r>
            <a:r>
              <a:rPr lang="tr-TR" sz="1700" b="0" dirty="0"/>
              <a:t>, kişilerin ve örgütlerin amaçlarına uygun değişimi sağlamak üzere, malların, hizmetlerin ve düşüncelerin yaratılmasını, fiyatlandırılmasını, dağıtımını ve tutundurma çabalarını planlama ve uygulama sürecidir. Tanımdan da anlaşılacağı üzere, pazarlama mal ya da hizmet üretimi </a:t>
            </a:r>
            <a:r>
              <a:rPr lang="tr-TR" sz="1700" b="0" dirty="0" smtClean="0"/>
              <a:t>fark etmeksizin, </a:t>
            </a:r>
            <a:r>
              <a:rPr lang="tr-TR" sz="1700" b="0" dirty="0"/>
              <a:t>tüm ticari işletmeleri ilgilendiren, mal ve hizmetlerin üretiminden müşteriye ulaştırılmasına kadar tüm ticari süreçleri içine alan bir yapıdır. Bu nedenle, bu alanda yetişmiş, kalifiye insan kaynağının yetiştirilmesi ülke ticaretinin de gelişmesine katkı sağlayacaktır. </a:t>
            </a:r>
          </a:p>
        </p:txBody>
      </p:sp>
      <p:sp>
        <p:nvSpPr>
          <p:cNvPr id="5" name="Başlık 1"/>
          <p:cNvSpPr txBox="1">
            <a:spLocks/>
          </p:cNvSpPr>
          <p:nvPr/>
        </p:nvSpPr>
        <p:spPr>
          <a:xfrm>
            <a:off x="683568"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chemeClr val="accent2">
                    <a:lumMod val="75000"/>
                  </a:schemeClr>
                </a:solidFill>
              </a:rPr>
              <a:t>Pazarlama ve perakende ALANI</a:t>
            </a:r>
            <a:endParaRPr lang="tr-TR" dirty="0">
              <a:solidFill>
                <a:schemeClr val="accent2">
                  <a:lumMod val="75000"/>
                </a:schemeClr>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 y="3155745"/>
            <a:ext cx="5616624" cy="3422572"/>
          </a:xfrm>
          <a:prstGeom prst="rect">
            <a:avLst/>
          </a:prstGeom>
          <a:effectLst>
            <a:softEdge rad="635000"/>
          </a:effectLst>
        </p:spPr>
      </p:pic>
      <p:sp>
        <p:nvSpPr>
          <p:cNvPr id="6" name="Google Shape;126;p22"/>
          <p:cNvSpPr txBox="1"/>
          <p:nvPr/>
        </p:nvSpPr>
        <p:spPr>
          <a:xfrm>
            <a:off x="4793076" y="3861048"/>
            <a:ext cx="4352412" cy="235138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tr" b="1" dirty="0" smtClean="0">
                <a:solidFill>
                  <a:srgbClr val="212529"/>
                </a:solidFill>
              </a:rPr>
              <a:t>ALANIN </a:t>
            </a:r>
            <a:r>
              <a:rPr lang="tr" b="1" dirty="0">
                <a:solidFill>
                  <a:srgbClr val="212529"/>
                </a:solidFill>
              </a:rPr>
              <a:t>ALTINDA YER ALAN DALLAR</a:t>
            </a:r>
            <a:endParaRPr b="1" dirty="0">
              <a:solidFill>
                <a:srgbClr val="212529"/>
              </a:solidFill>
            </a:endParaRPr>
          </a:p>
          <a:p>
            <a:pPr marL="0" lvl="0" indent="0" algn="l" rtl="0">
              <a:lnSpc>
                <a:spcPct val="115000"/>
              </a:lnSpc>
              <a:spcBef>
                <a:spcPts val="1200"/>
              </a:spcBef>
              <a:spcAft>
                <a:spcPts val="0"/>
              </a:spcAft>
              <a:buNone/>
            </a:pPr>
            <a:r>
              <a:rPr lang="tr" dirty="0" smtClean="0"/>
              <a:t>*</a:t>
            </a:r>
            <a:r>
              <a:rPr lang="tr-TR" dirty="0" smtClean="0"/>
              <a:t>Satış Elemanlığı</a:t>
            </a:r>
            <a:endParaRPr dirty="0"/>
          </a:p>
          <a:p>
            <a:pPr marL="0" lvl="0" indent="0" algn="l" rtl="0">
              <a:lnSpc>
                <a:spcPct val="115000"/>
              </a:lnSpc>
              <a:spcBef>
                <a:spcPts val="1200"/>
              </a:spcBef>
              <a:spcAft>
                <a:spcPts val="0"/>
              </a:spcAft>
              <a:buNone/>
            </a:pPr>
            <a:r>
              <a:rPr lang="tr" dirty="0" smtClean="0"/>
              <a:t>*Sigortacılık</a:t>
            </a:r>
            <a:endParaRPr dirty="0"/>
          </a:p>
          <a:p>
            <a:pPr marL="0" lvl="0" indent="0" algn="l" rtl="0">
              <a:lnSpc>
                <a:spcPct val="115000"/>
              </a:lnSpc>
              <a:spcBef>
                <a:spcPts val="1200"/>
              </a:spcBef>
              <a:spcAft>
                <a:spcPts val="0"/>
              </a:spcAft>
              <a:buNone/>
            </a:pPr>
            <a:r>
              <a:rPr lang="tr" dirty="0" smtClean="0"/>
              <a:t>*</a:t>
            </a:r>
            <a:r>
              <a:rPr lang="tr-TR" dirty="0" smtClean="0"/>
              <a:t>Emlak Komisyonculuğu</a:t>
            </a:r>
            <a:endParaRPr dirty="0"/>
          </a:p>
          <a:p>
            <a:pPr marL="0" lvl="0" indent="0" algn="l" rtl="0">
              <a:spcBef>
                <a:spcPts val="1200"/>
              </a:spcBef>
              <a:spcAft>
                <a:spcPts val="0"/>
              </a:spcAft>
              <a:buNone/>
            </a:pPr>
            <a:endParaRPr dirty="0">
              <a:latin typeface="Lato"/>
              <a:ea typeface="Lato"/>
              <a:cs typeface="Lato"/>
              <a:sym typeface="Lato"/>
            </a:endParaRPr>
          </a:p>
        </p:txBody>
      </p:sp>
    </p:spTree>
    <p:extLst>
      <p:ext uri="{BB962C8B-B14F-4D97-AF65-F5344CB8AC3E}">
        <p14:creationId xmlns:p14="http://schemas.microsoft.com/office/powerpoint/2010/main" val="207019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836712"/>
            <a:ext cx="7920880" cy="4392488"/>
          </a:xfrm>
        </p:spPr>
        <p:txBody>
          <a:bodyPr/>
          <a:lstStyle/>
          <a:p>
            <a:pPr algn="just"/>
            <a:r>
              <a:rPr lang="tr-TR" b="0" dirty="0"/>
              <a:t>Bu programı tamamlayan öğrenciye; </a:t>
            </a:r>
          </a:p>
          <a:p>
            <a:pPr algn="just"/>
            <a:r>
              <a:rPr lang="tr-TR" b="0" dirty="0"/>
              <a:t> Yeni çağ becerileri ve tasarım odaklı düşünme yaklaşımı doğrultusunda “meslek etiği ve ahilik, iş sağlığı ve güvenliği, teknolojik gelişmeler ve endüstriyel dönüşüm, çevre koruma, girişimci fikirler, iş kurma ve yürütme, fikrî ve sınai mülkiyet hakları” konularında mesleki gelişim sağlayacak beceriler kazanma, </a:t>
            </a:r>
          </a:p>
          <a:p>
            <a:pPr algn="just"/>
            <a:r>
              <a:rPr lang="tr-TR" b="0" dirty="0"/>
              <a:t> Pazarlama alanına ait temel bilgi ve becerilere sahip olma, </a:t>
            </a:r>
          </a:p>
          <a:p>
            <a:pPr algn="just"/>
            <a:r>
              <a:rPr lang="tr-TR" b="0" dirty="0"/>
              <a:t> İş sağlığı ve güvenliği tedbirleri doğrultusunda kelime işlemci, elektronik tablolama ve sunu hazırlama programlarını kullanma, </a:t>
            </a:r>
          </a:p>
          <a:p>
            <a:pPr algn="just"/>
            <a:r>
              <a:rPr lang="tr-TR" b="0" dirty="0"/>
              <a:t> İş sağlığı ve güvenliği tedbirleri doğrultusunda müşteri ile etkili bir iletişim sağlamak suretiyle, müşteri davranışlarını tespit etme, müşteriyi satışa ikna etme ve müşteri memnuniyetini sağlama, </a:t>
            </a:r>
          </a:p>
          <a:p>
            <a:pPr algn="just"/>
            <a:r>
              <a:rPr lang="tr-TR" b="0" dirty="0"/>
              <a:t> Mesleki matematik işlemleri yapma, </a:t>
            </a:r>
          </a:p>
          <a:p>
            <a:pPr algn="just"/>
            <a:r>
              <a:rPr lang="tr-TR" b="0" dirty="0"/>
              <a:t> Temel hukuk bilgi ve becerilerini kazandırma, yetkinliklerin kazandırılması amaçlanmaktadır.</a:t>
            </a:r>
          </a:p>
          <a:p>
            <a:pPr marL="0" indent="0"/>
            <a:endParaRPr lang="tr-TR" dirty="0"/>
          </a:p>
        </p:txBody>
      </p:sp>
      <p:sp>
        <p:nvSpPr>
          <p:cNvPr id="3" name="Başlık 1"/>
          <p:cNvSpPr txBox="1">
            <a:spLocks/>
          </p:cNvSpPr>
          <p:nvPr/>
        </p:nvSpPr>
        <p:spPr>
          <a:xfrm>
            <a:off x="683568"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chemeClr val="accent2">
                    <a:lumMod val="75000"/>
                  </a:schemeClr>
                </a:solidFill>
              </a:rPr>
              <a:t>Pazarlama ve perakende ALANI</a:t>
            </a:r>
            <a:endParaRPr lang="tr-TR" dirty="0">
              <a:solidFill>
                <a:schemeClr val="accent2">
                  <a:lumMod val="75000"/>
                </a:schemeClr>
              </a:solidFill>
            </a:endParaRPr>
          </a:p>
        </p:txBody>
      </p:sp>
      <p:pic>
        <p:nvPicPr>
          <p:cNvPr id="7" name="Google Shape;176;p28"/>
          <p:cNvPicPr preferRelativeResize="0"/>
          <p:nvPr/>
        </p:nvPicPr>
        <p:blipFill>
          <a:blip r:embed="rId2">
            <a:alphaModFix/>
          </a:blip>
          <a:stretch>
            <a:fillRect/>
          </a:stretch>
        </p:blipFill>
        <p:spPr>
          <a:xfrm>
            <a:off x="683568" y="4869160"/>
            <a:ext cx="7992888" cy="1872208"/>
          </a:xfrm>
          <a:prstGeom prst="rect">
            <a:avLst/>
          </a:prstGeom>
          <a:noFill/>
          <a:ln>
            <a:noFill/>
          </a:ln>
          <a:effectLst>
            <a:softEdge rad="317500"/>
          </a:effectLst>
        </p:spPr>
      </p:pic>
    </p:spTree>
    <p:extLst>
      <p:ext uri="{BB962C8B-B14F-4D97-AF65-F5344CB8AC3E}">
        <p14:creationId xmlns:p14="http://schemas.microsoft.com/office/powerpoint/2010/main" val="276850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980728"/>
            <a:ext cx="8208912" cy="5400600"/>
          </a:xfrm>
        </p:spPr>
        <p:txBody>
          <a:bodyPr/>
          <a:lstStyle/>
          <a:p>
            <a:pPr algn="just"/>
            <a:r>
              <a:rPr lang="tr-TR" b="0" dirty="0" smtClean="0"/>
              <a:t>	Pazarlama </a:t>
            </a:r>
            <a:r>
              <a:rPr lang="tr-TR" b="0" dirty="0"/>
              <a:t>ve perakende, satış işlemlerini yürütme, stok faaliyetlerini yapma ve bunlarla ilgili belgeleri düzenleme, mal, can ve diğer sigorta edilebilir riskleri belirleme, sigorta poliçesi satma, hasar takip işlemleri yapma, alım, satım, kiralama ve emlak ile ilgili aracılık işleri yapma, satış işlemlerini yürütme, stok kontrolleri, reyon düzeni, gıda hijyeni uygulayarak müşteri beklentilerini karşılama ve bunlarla ilgili belgeleri düzenleme yeterliklerini kazandırmaya yönelik eğitim ve öğretim verilen alandır</a:t>
            </a:r>
            <a:r>
              <a:rPr lang="tr-TR" b="0" dirty="0" smtClean="0"/>
              <a:t>.</a:t>
            </a:r>
          </a:p>
          <a:p>
            <a:pPr algn="just"/>
            <a:endParaRPr lang="tr-TR" b="0" dirty="0"/>
          </a:p>
          <a:p>
            <a:pPr algn="just"/>
            <a:r>
              <a:rPr lang="tr-TR" b="0" dirty="0" smtClean="0"/>
              <a:t>	Pazarlama</a:t>
            </a:r>
            <a:r>
              <a:rPr lang="tr-TR" b="0" dirty="0"/>
              <a:t>, ürünün üretim öncesinden başlayıp satışı ve satış sonrası faaliyetlerini içine alan geniş kapsamlı bir işletme faaliyetidir. Bütün işletmelerde amaç kâr sağlamak olduğuna göre bu amacın gerçekleşmesi iyi bir pazarlama ve perakende faaliyetine bağlı olmaktadır</a:t>
            </a:r>
            <a:r>
              <a:rPr lang="tr-TR" b="0" dirty="0" smtClean="0"/>
              <a:t>.</a:t>
            </a:r>
          </a:p>
          <a:p>
            <a:pPr algn="just"/>
            <a:endParaRPr lang="tr-TR" b="0" dirty="0"/>
          </a:p>
          <a:p>
            <a:pPr algn="just"/>
            <a:r>
              <a:rPr lang="tr-TR" b="0" dirty="0" smtClean="0"/>
              <a:t>	Bu </a:t>
            </a:r>
            <a:r>
              <a:rPr lang="tr-TR" b="0" dirty="0"/>
              <a:t>mesleklerde çalışan kişiler işletmenin faaliyet gösterdiği çeşitli bölgelerde bulunan ofislerde, sabit, açık mekânlarda aktif olarak çalışabilecekleri gibi bölgeler  arası seyahatlerde </a:t>
            </a:r>
            <a:r>
              <a:rPr lang="tr-TR" b="0" dirty="0" smtClean="0"/>
              <a:t>otomobil </a:t>
            </a:r>
            <a:r>
              <a:rPr lang="tr-TR" b="0" dirty="0"/>
              <a:t>kullanmaları gerekmektedir. Çalışma ortamında sürekli insanlarla diyalog hâlinde olacaklarından, insan sevgisi, diyalog, hoşgörü ve sabırlı olmak gibi kişilik özelliklerine sahip olunması gerekir.</a:t>
            </a:r>
          </a:p>
          <a:p>
            <a:pPr algn="just"/>
            <a:endParaRPr lang="tr-TR" b="0" dirty="0"/>
          </a:p>
          <a:p>
            <a:endParaRPr lang="tr-TR" dirty="0"/>
          </a:p>
        </p:txBody>
      </p:sp>
      <p:sp>
        <p:nvSpPr>
          <p:cNvPr id="3" name="Başlık 1"/>
          <p:cNvSpPr txBox="1">
            <a:spLocks/>
          </p:cNvSpPr>
          <p:nvPr/>
        </p:nvSpPr>
        <p:spPr>
          <a:xfrm>
            <a:off x="683568"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chemeClr val="accent2">
                    <a:lumMod val="75000"/>
                  </a:schemeClr>
                </a:solidFill>
              </a:rPr>
              <a:t>Pazarlama ve perakende ALANI</a:t>
            </a:r>
            <a:endParaRPr lang="tr-TR" dirty="0">
              <a:solidFill>
                <a:schemeClr val="accent2">
                  <a:lumMod val="75000"/>
                </a:schemeClr>
              </a:solidFill>
            </a:endParaRPr>
          </a:p>
        </p:txBody>
      </p:sp>
    </p:spTree>
    <p:extLst>
      <p:ext uri="{BB962C8B-B14F-4D97-AF65-F5344CB8AC3E}">
        <p14:creationId xmlns:p14="http://schemas.microsoft.com/office/powerpoint/2010/main" val="376006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841" y="737280"/>
            <a:ext cx="8136583" cy="720080"/>
          </a:xfrm>
        </p:spPr>
        <p:txBody>
          <a:bodyPr>
            <a:normAutofit/>
          </a:bodyPr>
          <a:lstStyle/>
          <a:p>
            <a:pPr algn="just"/>
            <a:r>
              <a:rPr lang="tr" b="0" dirty="0">
                <a:solidFill>
                  <a:srgbClr val="FF0000"/>
                </a:solidFill>
                <a:latin typeface="Arial"/>
                <a:ea typeface="Arial"/>
                <a:cs typeface="Arial"/>
                <a:sym typeface="Arial"/>
              </a:rPr>
              <a:t>	</a:t>
            </a:r>
            <a:r>
              <a:rPr lang="tr" b="0" dirty="0" smtClean="0">
                <a:solidFill>
                  <a:srgbClr val="FF0000"/>
                </a:solidFill>
                <a:latin typeface="Arial"/>
                <a:ea typeface="Arial"/>
                <a:cs typeface="Arial"/>
                <a:sym typeface="Arial"/>
              </a:rPr>
              <a:t>Pazarlama ve perankende alanından </a:t>
            </a:r>
            <a:r>
              <a:rPr lang="tr" b="0" dirty="0">
                <a:solidFill>
                  <a:srgbClr val="FF0000"/>
                </a:solidFill>
                <a:latin typeface="Arial"/>
                <a:ea typeface="Arial"/>
                <a:cs typeface="Arial"/>
                <a:sym typeface="Arial"/>
              </a:rPr>
              <a:t>mezun olan öğrencilerimiz aşağıdaki ön </a:t>
            </a:r>
            <a:r>
              <a:rPr lang="tr" b="0" dirty="0" smtClean="0">
                <a:solidFill>
                  <a:srgbClr val="FF0000"/>
                </a:solidFill>
                <a:latin typeface="Arial"/>
                <a:ea typeface="Arial"/>
                <a:cs typeface="Arial"/>
                <a:sym typeface="Arial"/>
              </a:rPr>
              <a:t>lisans programlarını </a:t>
            </a:r>
            <a:r>
              <a:rPr lang="tr" b="0" dirty="0">
                <a:solidFill>
                  <a:srgbClr val="FF0000"/>
                </a:solidFill>
                <a:latin typeface="Arial"/>
                <a:ea typeface="Arial"/>
                <a:cs typeface="Arial"/>
                <a:sym typeface="Arial"/>
              </a:rPr>
              <a:t>tercih etmeleri halinde ek puanları ile yerleştirilecektir</a:t>
            </a:r>
            <a:r>
              <a:rPr lang="tr" b="0" dirty="0" smtClean="0">
                <a:solidFill>
                  <a:srgbClr val="FF0000"/>
                </a:solidFill>
                <a:latin typeface="Arial"/>
                <a:ea typeface="Arial"/>
                <a:cs typeface="Arial"/>
                <a:sym typeface="Arial"/>
              </a:rPr>
              <a:t>.</a:t>
            </a:r>
          </a:p>
          <a:p>
            <a:pPr algn="just"/>
            <a:endParaRPr lang="tr" b="0" dirty="0">
              <a:solidFill>
                <a:srgbClr val="FF0000"/>
              </a:solidFill>
              <a:latin typeface="Arial"/>
              <a:cs typeface="Arial"/>
              <a:sym typeface="Arial"/>
            </a:endParaRPr>
          </a:p>
          <a:p>
            <a:pPr algn="just"/>
            <a:endParaRPr lang="tr-TR" b="0" dirty="0" smtClean="0"/>
          </a:p>
          <a:p>
            <a:endParaRPr lang="tr-TR" b="0" dirty="0"/>
          </a:p>
        </p:txBody>
      </p:sp>
      <p:sp>
        <p:nvSpPr>
          <p:cNvPr id="4" name="Başlık 1"/>
          <p:cNvSpPr txBox="1">
            <a:spLocks/>
          </p:cNvSpPr>
          <p:nvPr/>
        </p:nvSpPr>
        <p:spPr>
          <a:xfrm>
            <a:off x="611560" y="188640"/>
            <a:ext cx="759539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smtClean="0">
                <a:solidFill>
                  <a:schemeClr val="accent2">
                    <a:lumMod val="75000"/>
                  </a:schemeClr>
                </a:solidFill>
              </a:rPr>
              <a:t>Pazarlama ve perakende ALANI</a:t>
            </a:r>
            <a:endParaRPr lang="tr-TR" dirty="0">
              <a:solidFill>
                <a:schemeClr val="accent2">
                  <a:lumMod val="75000"/>
                </a:schemeClr>
              </a:solidFill>
            </a:endParaRPr>
          </a:p>
        </p:txBody>
      </p:sp>
      <p:sp>
        <p:nvSpPr>
          <p:cNvPr id="9" name="İçerik Yer Tutucusu 2"/>
          <p:cNvSpPr txBox="1">
            <a:spLocks/>
          </p:cNvSpPr>
          <p:nvPr/>
        </p:nvSpPr>
        <p:spPr>
          <a:xfrm>
            <a:off x="694446" y="1340768"/>
            <a:ext cx="3445506" cy="532859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r>
              <a:rPr lang="tr" b="0" dirty="0" smtClean="0">
                <a:solidFill>
                  <a:srgbClr val="FF0000"/>
                </a:solidFill>
                <a:latin typeface="Arial"/>
                <a:ea typeface="Arial"/>
                <a:cs typeface="Arial"/>
                <a:sym typeface="Arial"/>
              </a:rPr>
              <a:t>	</a:t>
            </a:r>
            <a:endParaRPr lang="tr" b="0" dirty="0" smtClean="0">
              <a:solidFill>
                <a:srgbClr val="FF0000"/>
              </a:solidFill>
              <a:latin typeface="Arial"/>
              <a:cs typeface="Arial"/>
              <a:sym typeface="Arial"/>
            </a:endParaRPr>
          </a:p>
          <a:p>
            <a:pPr algn="just">
              <a:buFont typeface="Wingdings" panose="05000000000000000000" pitchFamily="2" charset="2"/>
              <a:buChar char="ü"/>
            </a:pPr>
            <a:r>
              <a:rPr lang="tr-TR" b="0" dirty="0"/>
              <a:t>Bankacılık ve Sigortacılık </a:t>
            </a:r>
          </a:p>
          <a:p>
            <a:pPr algn="just">
              <a:buFont typeface="Wingdings" panose="05000000000000000000" pitchFamily="2" charset="2"/>
              <a:buChar char="ü"/>
            </a:pPr>
            <a:r>
              <a:rPr lang="tr-TR" b="0" dirty="0"/>
              <a:t>Çağrı Merkezi Hizmetleri </a:t>
            </a:r>
          </a:p>
          <a:p>
            <a:pPr algn="just">
              <a:buFont typeface="Wingdings" panose="05000000000000000000" pitchFamily="2" charset="2"/>
              <a:buChar char="ü"/>
            </a:pPr>
            <a:r>
              <a:rPr lang="tr-TR" b="0" dirty="0"/>
              <a:t>Deniz Brokerliği </a:t>
            </a:r>
          </a:p>
          <a:p>
            <a:pPr algn="just">
              <a:buFont typeface="Wingdings" panose="05000000000000000000" pitchFamily="2" charset="2"/>
              <a:buChar char="ü"/>
            </a:pPr>
            <a:r>
              <a:rPr lang="tr-TR" b="0" dirty="0"/>
              <a:t>Deniz ve Liman İşletmeciliği </a:t>
            </a:r>
          </a:p>
          <a:p>
            <a:pPr algn="just">
              <a:buFont typeface="Wingdings" panose="05000000000000000000" pitchFamily="2" charset="2"/>
              <a:buChar char="ü"/>
            </a:pPr>
            <a:r>
              <a:rPr lang="tr-TR" b="0" dirty="0"/>
              <a:t>Dış Ticaret </a:t>
            </a:r>
          </a:p>
          <a:p>
            <a:pPr algn="just">
              <a:buFont typeface="Wingdings" panose="05000000000000000000" pitchFamily="2" charset="2"/>
              <a:buChar char="ü"/>
            </a:pPr>
            <a:r>
              <a:rPr lang="tr-TR" b="0" dirty="0"/>
              <a:t>Emlak Yönetimi </a:t>
            </a:r>
          </a:p>
          <a:p>
            <a:pPr algn="just">
              <a:buFont typeface="Wingdings" panose="05000000000000000000" pitchFamily="2" charset="2"/>
              <a:buChar char="ü"/>
            </a:pPr>
            <a:r>
              <a:rPr lang="tr-TR" b="0" dirty="0"/>
              <a:t>Enerji Tesisleri İşletmeciliği </a:t>
            </a:r>
          </a:p>
          <a:p>
            <a:pPr algn="just">
              <a:buFont typeface="Wingdings" panose="05000000000000000000" pitchFamily="2" charset="2"/>
              <a:buChar char="ü"/>
            </a:pPr>
            <a:r>
              <a:rPr lang="tr-TR" b="0" dirty="0"/>
              <a:t>E-Ticaret ve Pazarlama </a:t>
            </a:r>
          </a:p>
          <a:p>
            <a:pPr algn="just">
              <a:buFont typeface="Wingdings" panose="05000000000000000000" pitchFamily="2" charset="2"/>
              <a:buChar char="ü"/>
            </a:pPr>
            <a:r>
              <a:rPr lang="tr-TR" b="0" dirty="0"/>
              <a:t>Hava Lojistiği </a:t>
            </a:r>
          </a:p>
          <a:p>
            <a:pPr algn="just">
              <a:buFont typeface="Wingdings" panose="05000000000000000000" pitchFamily="2" charset="2"/>
              <a:buChar char="ü"/>
            </a:pPr>
            <a:r>
              <a:rPr lang="tr-TR" b="0" dirty="0"/>
              <a:t>İnsan Kaynakları </a:t>
            </a:r>
            <a:r>
              <a:rPr lang="tr-TR" b="0" dirty="0" smtClean="0"/>
              <a:t>Yönetimi</a:t>
            </a:r>
          </a:p>
          <a:p>
            <a:pPr algn="just">
              <a:buFont typeface="Wingdings" panose="05000000000000000000" pitchFamily="2" charset="2"/>
              <a:buChar char="ü"/>
            </a:pPr>
            <a:r>
              <a:rPr lang="tr-TR" b="0" dirty="0"/>
              <a:t>İşletme Yönetimi </a:t>
            </a:r>
          </a:p>
          <a:p>
            <a:pPr algn="just">
              <a:buFont typeface="Wingdings" panose="05000000000000000000" pitchFamily="2" charset="2"/>
              <a:buChar char="ü"/>
            </a:pPr>
            <a:r>
              <a:rPr lang="tr-TR" b="0" dirty="0"/>
              <a:t>Kooperatifçilik </a:t>
            </a:r>
          </a:p>
          <a:p>
            <a:pPr algn="just">
              <a:buFont typeface="Wingdings" panose="05000000000000000000" pitchFamily="2" charset="2"/>
              <a:buChar char="ü"/>
            </a:pPr>
            <a:r>
              <a:rPr lang="tr-TR" b="0" dirty="0"/>
              <a:t>Lojistik </a:t>
            </a:r>
          </a:p>
          <a:p>
            <a:pPr algn="just">
              <a:buFont typeface="Wingdings" panose="05000000000000000000" pitchFamily="2" charset="2"/>
              <a:buChar char="ü"/>
            </a:pPr>
            <a:r>
              <a:rPr lang="tr-TR" b="0" dirty="0"/>
              <a:t>Marina ve Yat İşletmeciliği </a:t>
            </a:r>
            <a:endParaRPr lang="tr-TR" b="0" dirty="0" smtClean="0"/>
          </a:p>
          <a:p>
            <a:pPr algn="just">
              <a:buFont typeface="Wingdings" panose="05000000000000000000" pitchFamily="2" charset="2"/>
              <a:buChar char="ü"/>
            </a:pPr>
            <a:r>
              <a:rPr lang="tr-TR" b="0" dirty="0"/>
              <a:t>Marka İletişimi </a:t>
            </a:r>
          </a:p>
          <a:p>
            <a:pPr algn="just">
              <a:buFont typeface="Wingdings" panose="05000000000000000000" pitchFamily="2" charset="2"/>
              <a:buChar char="ü"/>
            </a:pPr>
            <a:endParaRPr lang="tr-TR" b="0" dirty="0"/>
          </a:p>
          <a:p>
            <a:pPr algn="just"/>
            <a:r>
              <a:rPr lang="tr-TR" b="0" dirty="0" smtClean="0"/>
              <a:t> </a:t>
            </a:r>
          </a:p>
          <a:p>
            <a:pPr algn="just"/>
            <a:endParaRPr lang="tr-TR" b="0" dirty="0" smtClean="0"/>
          </a:p>
          <a:p>
            <a:endParaRPr lang="tr-TR" b="0" dirty="0"/>
          </a:p>
        </p:txBody>
      </p:sp>
      <p:sp>
        <p:nvSpPr>
          <p:cNvPr id="10" name="İçerik Yer Tutucusu 2"/>
          <p:cNvSpPr txBox="1">
            <a:spLocks/>
          </p:cNvSpPr>
          <p:nvPr/>
        </p:nvSpPr>
        <p:spPr>
          <a:xfrm>
            <a:off x="4572000" y="1340768"/>
            <a:ext cx="3960440" cy="51845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endParaRPr lang="tr" b="0" dirty="0" smtClean="0">
              <a:solidFill>
                <a:srgbClr val="FF0000"/>
              </a:solidFill>
              <a:latin typeface="Arial"/>
              <a:cs typeface="Arial"/>
              <a:sym typeface="Arial"/>
            </a:endParaRPr>
          </a:p>
          <a:p>
            <a:pPr algn="just">
              <a:buFont typeface="Wingdings" panose="05000000000000000000" pitchFamily="2" charset="2"/>
              <a:buChar char="ü"/>
            </a:pPr>
            <a:r>
              <a:rPr lang="tr-TR" b="0" dirty="0" smtClean="0"/>
              <a:t>Menkul </a:t>
            </a:r>
            <a:r>
              <a:rPr lang="tr-TR" b="0" dirty="0"/>
              <a:t>Kıymetler ve Sermaye Piyasası </a:t>
            </a:r>
          </a:p>
          <a:p>
            <a:pPr algn="just">
              <a:buFont typeface="Wingdings" panose="05000000000000000000" pitchFamily="2" charset="2"/>
              <a:buChar char="ü"/>
            </a:pPr>
            <a:r>
              <a:rPr lang="tr-TR" b="0" dirty="0"/>
              <a:t>Moda Yönetimi </a:t>
            </a:r>
          </a:p>
          <a:p>
            <a:pPr algn="just">
              <a:buFont typeface="Wingdings" panose="05000000000000000000" pitchFamily="2" charset="2"/>
              <a:buChar char="ü"/>
            </a:pPr>
            <a:r>
              <a:rPr lang="tr-TR" b="0" dirty="0"/>
              <a:t>Muhasebe ve Vergi Uygulamaları </a:t>
            </a:r>
          </a:p>
          <a:p>
            <a:pPr algn="just">
              <a:buFont typeface="Wingdings" panose="05000000000000000000" pitchFamily="2" charset="2"/>
              <a:buChar char="ü"/>
            </a:pPr>
            <a:r>
              <a:rPr lang="tr-TR" b="0" dirty="0"/>
              <a:t>Pazarlama </a:t>
            </a:r>
          </a:p>
          <a:p>
            <a:pPr algn="just">
              <a:buFont typeface="Wingdings" panose="05000000000000000000" pitchFamily="2" charset="2"/>
              <a:buChar char="ü"/>
            </a:pPr>
            <a:r>
              <a:rPr lang="tr-TR" b="0" dirty="0"/>
              <a:t>Perakende Satış ve Mağaza Yönetimi </a:t>
            </a:r>
          </a:p>
          <a:p>
            <a:pPr algn="just">
              <a:buFont typeface="Wingdings" panose="05000000000000000000" pitchFamily="2" charset="2"/>
              <a:buChar char="ü"/>
            </a:pPr>
            <a:r>
              <a:rPr lang="tr-TR" b="0" dirty="0"/>
              <a:t>Posta Hizmetleri </a:t>
            </a:r>
          </a:p>
          <a:p>
            <a:pPr algn="just">
              <a:buFont typeface="Wingdings" panose="05000000000000000000" pitchFamily="2" charset="2"/>
              <a:buChar char="ü"/>
            </a:pPr>
            <a:r>
              <a:rPr lang="tr-TR" b="0" dirty="0"/>
              <a:t>Reklamcılık </a:t>
            </a:r>
          </a:p>
          <a:p>
            <a:pPr algn="just">
              <a:buFont typeface="Wingdings" panose="05000000000000000000" pitchFamily="2" charset="2"/>
              <a:buChar char="ü"/>
            </a:pPr>
            <a:r>
              <a:rPr lang="tr-TR" b="0" dirty="0"/>
              <a:t>Sağlık Kurumları İşletmeciliği </a:t>
            </a:r>
            <a:endParaRPr lang="tr-TR" b="0" dirty="0" smtClean="0"/>
          </a:p>
          <a:p>
            <a:pPr algn="just">
              <a:buFont typeface="Wingdings" panose="05000000000000000000" pitchFamily="2" charset="2"/>
              <a:buChar char="ü"/>
            </a:pPr>
            <a:r>
              <a:rPr lang="tr-TR" b="0" dirty="0" smtClean="0"/>
              <a:t>Sivil </a:t>
            </a:r>
            <a:r>
              <a:rPr lang="tr-TR" b="0" dirty="0"/>
              <a:t>Havacılık Kabin Hizmetleri </a:t>
            </a:r>
          </a:p>
          <a:p>
            <a:pPr algn="just">
              <a:buFont typeface="Wingdings" panose="05000000000000000000" pitchFamily="2" charset="2"/>
              <a:buChar char="ü"/>
            </a:pPr>
            <a:r>
              <a:rPr lang="tr-TR" b="0" dirty="0"/>
              <a:t>Sivil Hava Ulaştırma İşletmeciliği </a:t>
            </a:r>
          </a:p>
          <a:p>
            <a:pPr algn="just">
              <a:buFont typeface="Wingdings" panose="05000000000000000000" pitchFamily="2" charset="2"/>
              <a:buChar char="ü"/>
            </a:pPr>
            <a:r>
              <a:rPr lang="tr-TR" b="0" dirty="0"/>
              <a:t>Sosyal Güvenlik </a:t>
            </a:r>
          </a:p>
          <a:p>
            <a:pPr algn="just">
              <a:buFont typeface="Wingdings" panose="05000000000000000000" pitchFamily="2" charset="2"/>
              <a:buChar char="ü"/>
            </a:pPr>
            <a:r>
              <a:rPr lang="tr-TR" b="0" dirty="0"/>
              <a:t>Tarımsal İşletmecilik </a:t>
            </a:r>
          </a:p>
          <a:p>
            <a:pPr algn="just">
              <a:buFont typeface="Wingdings" panose="05000000000000000000" pitchFamily="2" charset="2"/>
              <a:buChar char="ü"/>
            </a:pPr>
            <a:r>
              <a:rPr lang="tr-TR" b="0" dirty="0"/>
              <a:t>Tıbbi Tanıtım ve Pazarlama </a:t>
            </a:r>
          </a:p>
          <a:p>
            <a:pPr algn="just">
              <a:buFont typeface="Wingdings" panose="05000000000000000000" pitchFamily="2" charset="2"/>
              <a:buChar char="ü"/>
            </a:pPr>
            <a:r>
              <a:rPr lang="tr-TR" b="0" dirty="0"/>
              <a:t>Turizm ve Otel İşletmeciliği </a:t>
            </a:r>
          </a:p>
          <a:p>
            <a:pPr algn="just">
              <a:buFont typeface="Wingdings" panose="05000000000000000000" pitchFamily="2" charset="2"/>
              <a:buChar char="ü"/>
            </a:pPr>
            <a:r>
              <a:rPr lang="tr-TR" b="0" dirty="0"/>
              <a:t>Turizm ve Seyahat Hizmetleri </a:t>
            </a:r>
          </a:p>
          <a:p>
            <a:pPr algn="just">
              <a:buFont typeface="Wingdings" panose="05000000000000000000" pitchFamily="2" charset="2"/>
              <a:buChar char="ü"/>
            </a:pPr>
            <a:r>
              <a:rPr lang="tr-TR" b="0" dirty="0"/>
              <a:t>Uçuş Harekât Yöneticiliği </a:t>
            </a:r>
          </a:p>
          <a:p>
            <a:pPr algn="just"/>
            <a:endParaRPr lang="tr-TR" b="0" dirty="0" smtClean="0"/>
          </a:p>
          <a:p>
            <a:pPr algn="just"/>
            <a:endParaRPr lang="tr-TR" b="0" dirty="0"/>
          </a:p>
          <a:p>
            <a:pPr algn="just"/>
            <a:endParaRPr lang="tr-TR" b="0" dirty="0" smtClean="0"/>
          </a:p>
          <a:p>
            <a:endParaRPr lang="tr-TR" b="0" dirty="0"/>
          </a:p>
        </p:txBody>
      </p:sp>
    </p:spTree>
    <p:extLst>
      <p:ext uri="{BB962C8B-B14F-4D97-AF65-F5344CB8AC3E}">
        <p14:creationId xmlns:p14="http://schemas.microsoft.com/office/powerpoint/2010/main" val="2698004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smtClean="0">
                <a:latin typeface="Times New Roman" panose="02020603050405020304" pitchFamily="18" charset="0"/>
                <a:cs typeface="Times New Roman" panose="02020603050405020304" pitchFamily="18" charset="0"/>
              </a:rPr>
              <a:t>Okulumuzu </a:t>
            </a:r>
            <a:r>
              <a:rPr lang="tr-TR" sz="3200" dirty="0" err="1" smtClean="0">
                <a:latin typeface="Times New Roman" panose="02020603050405020304" pitchFamily="18" charset="0"/>
                <a:cs typeface="Times New Roman" panose="02020603050405020304" pitchFamily="18" charset="0"/>
              </a:rPr>
              <a:t>tanIyalIm</a:t>
            </a:r>
            <a:endParaRPr lang="tr-TR" sz="32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96752"/>
            <a:ext cx="5112568" cy="39604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Metin kutusu 4"/>
          <p:cNvSpPr txBox="1"/>
          <p:nvPr/>
        </p:nvSpPr>
        <p:spPr>
          <a:xfrm>
            <a:off x="5076056" y="1196752"/>
            <a:ext cx="3744416" cy="3970318"/>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Kasım Ekenler Mesleki </a:t>
            </a:r>
            <a:r>
              <a:rPr lang="tr-TR" dirty="0">
                <a:latin typeface="Times New Roman" panose="02020603050405020304" pitchFamily="18" charset="0"/>
                <a:cs typeface="Times New Roman" panose="02020603050405020304" pitchFamily="18" charset="0"/>
              </a:rPr>
              <a:t>V</a:t>
            </a:r>
            <a:r>
              <a:rPr lang="tr-TR" dirty="0" smtClean="0">
                <a:latin typeface="Times New Roman" panose="02020603050405020304" pitchFamily="18" charset="0"/>
                <a:cs typeface="Times New Roman" panose="02020603050405020304" pitchFamily="18" charset="0"/>
              </a:rPr>
              <a:t>e Teknik Anadolu Lisesi gücünü, vizyon ve misyonunu köklü kuruluş tarihinden alarak ve meslek alanlarında çağdaş dünyanın ihtiyaçlarını takip ederek eğitim-öğretim sürecinde hızla ilerlemektedir.</a:t>
            </a: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Okulumuz; büro yöneticiliği ve asistanlığı , muhasebe ve finansman,</a:t>
            </a:r>
          </a:p>
          <a:p>
            <a:r>
              <a:rPr lang="tr-TR" dirty="0">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azarlama ve perakende ,ulaştırma hizmetleri meslek alanlarında değerli öğretmenleri ile birlikte eğitim-öğretim faaliyetlerini yürütmektedir.</a:t>
            </a:r>
          </a:p>
        </p:txBody>
      </p:sp>
    </p:spTree>
    <p:extLst>
      <p:ext uri="{BB962C8B-B14F-4D97-AF65-F5344CB8AC3E}">
        <p14:creationId xmlns:p14="http://schemas.microsoft.com/office/powerpoint/2010/main" val="593259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04664"/>
            <a:ext cx="8316416" cy="5328592"/>
          </a:xfrm>
          <a:prstGeom prst="rect">
            <a:avLst/>
          </a:prstGeom>
          <a:ln>
            <a:noFill/>
          </a:ln>
          <a:effectLst>
            <a:softEdge rad="112500"/>
          </a:effectLst>
        </p:spPr>
      </p:pic>
      <p:sp>
        <p:nvSpPr>
          <p:cNvPr id="4" name="Metin kutusu 3"/>
          <p:cNvSpPr txBox="1"/>
          <p:nvPr/>
        </p:nvSpPr>
        <p:spPr>
          <a:xfrm>
            <a:off x="512021" y="5886664"/>
            <a:ext cx="8208912" cy="369332"/>
          </a:xfrm>
          <a:prstGeom prst="rect">
            <a:avLst/>
          </a:prstGeom>
          <a:noFill/>
        </p:spPr>
        <p:txBody>
          <a:bodyPr wrap="square" rtlCol="0">
            <a:spAutoFit/>
          </a:bodyPr>
          <a:lstStyle/>
          <a:p>
            <a:pPr algn="ctr"/>
            <a:r>
              <a:rPr lang="tr-TR" dirty="0" smtClean="0"/>
              <a:t>Okulumuz bilgisayar laboratuvarı</a:t>
            </a:r>
            <a:endParaRPr lang="tr-TR" dirty="0"/>
          </a:p>
        </p:txBody>
      </p:sp>
    </p:spTree>
    <p:extLst>
      <p:ext uri="{BB962C8B-B14F-4D97-AF65-F5344CB8AC3E}">
        <p14:creationId xmlns:p14="http://schemas.microsoft.com/office/powerpoint/2010/main" val="935344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2021" y="5886664"/>
            <a:ext cx="8208912" cy="369332"/>
          </a:xfrm>
          <a:prstGeom prst="rect">
            <a:avLst/>
          </a:prstGeom>
          <a:noFill/>
        </p:spPr>
        <p:txBody>
          <a:bodyPr wrap="square" rtlCol="0">
            <a:spAutoFit/>
          </a:bodyPr>
          <a:lstStyle/>
          <a:p>
            <a:pPr algn="ctr"/>
            <a:r>
              <a:rPr lang="tr-TR" dirty="0" smtClean="0"/>
              <a:t>Okulumuz bilgisayar laboratuvarı</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17" y="404664"/>
            <a:ext cx="8316416" cy="5328592"/>
          </a:xfrm>
          <a:prstGeom prst="rect">
            <a:avLst/>
          </a:prstGeom>
          <a:ln>
            <a:noFill/>
          </a:ln>
          <a:effectLst>
            <a:softEdge rad="112500"/>
          </a:effectLst>
        </p:spPr>
      </p:pic>
    </p:spTree>
    <p:extLst>
      <p:ext uri="{BB962C8B-B14F-4D97-AF65-F5344CB8AC3E}">
        <p14:creationId xmlns:p14="http://schemas.microsoft.com/office/powerpoint/2010/main" val="3271286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4221088"/>
            <a:ext cx="8280920" cy="2475656"/>
          </a:xfrm>
        </p:spPr>
        <p:txBody>
          <a:bodyPr/>
          <a:lstStyle/>
          <a:p>
            <a:pPr algn="just"/>
            <a:r>
              <a:rPr lang="tr-TR" b="0" dirty="0" smtClean="0"/>
              <a:t>	Ulaştırma </a:t>
            </a:r>
            <a:r>
              <a:rPr lang="tr-TR" b="0" dirty="0"/>
              <a:t>Hizmetleri, küresel düzeyde hızla değişen pazar ve rekabet koşullarının bir sonucu olarak sürekli ve hızlı bir gelişim içindedir. Bu özellikleri nedeniyle lojistik sektörü, stratejik bir sektör olarak ülkelerin yakın ilgisini çekmektedir. Küreselleşmeyle birlikte lojistik sektöründe artan rekabet dolayısıyla kazanmakta, sanayileşmiş ülkeler bu sektörün korunması ve rekabet gücünün geliştirilmesi için özel politikalar uygulamaktadır. Küresel ekonominin lokomotifi, dinamik, rekabetin yoğun olduğu ve değişimlerin sıkça yaşandığı, pahalı ve kapsamlı yatırımlar gerektiren Sivil Havacılık sektörü dünyada ve Türkiye’de olağanüstü bir şekilde büyümeye devam ederken, sektörün eleman ihtiyacı da artmaktadır.</a:t>
            </a:r>
          </a:p>
        </p:txBody>
      </p:sp>
      <p:sp>
        <p:nvSpPr>
          <p:cNvPr id="3" name="Başlık 1"/>
          <p:cNvSpPr txBox="1">
            <a:spLocks/>
          </p:cNvSpPr>
          <p:nvPr/>
        </p:nvSpPr>
        <p:spPr>
          <a:xfrm>
            <a:off x="539552"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err="1" smtClean="0">
                <a:solidFill>
                  <a:srgbClr val="00B050"/>
                </a:solidFill>
              </a:rPr>
              <a:t>ulaştIrma</a:t>
            </a:r>
            <a:r>
              <a:rPr lang="tr-TR" dirty="0" smtClean="0">
                <a:solidFill>
                  <a:srgbClr val="00B050"/>
                </a:solidFill>
              </a:rPr>
              <a:t> HİZMETLERİ ALANI</a:t>
            </a:r>
            <a:endParaRPr lang="tr-TR" dirty="0">
              <a:solidFill>
                <a:srgbClr val="00B05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80728"/>
            <a:ext cx="8064896" cy="3312368"/>
          </a:xfrm>
          <a:prstGeom prst="rect">
            <a:avLst/>
          </a:prstGeom>
          <a:effectLst>
            <a:softEdge rad="127000"/>
          </a:effectLst>
        </p:spPr>
      </p:pic>
    </p:spTree>
    <p:extLst>
      <p:ext uri="{BB962C8B-B14F-4D97-AF65-F5344CB8AC3E}">
        <p14:creationId xmlns:p14="http://schemas.microsoft.com/office/powerpoint/2010/main" val="302930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980728"/>
            <a:ext cx="8280920" cy="3024336"/>
          </a:xfrm>
        </p:spPr>
        <p:txBody>
          <a:bodyPr>
            <a:normAutofit lnSpcReduction="10000"/>
          </a:bodyPr>
          <a:lstStyle/>
          <a:p>
            <a:pPr algn="just"/>
            <a:r>
              <a:rPr lang="tr-TR" b="0" dirty="0" smtClean="0"/>
              <a:t>	</a:t>
            </a:r>
            <a:r>
              <a:rPr lang="tr-TR" b="0" dirty="0"/>
              <a:t>Bu programı tamamlayan öğrenci;</a:t>
            </a:r>
          </a:p>
          <a:p>
            <a:pPr algn="just"/>
            <a:r>
              <a:rPr lang="tr-TR" b="0" dirty="0"/>
              <a:t>• Yeni çağ becerileri ve tasarım odaklı düşünme yaklaşımı doğrultusunda “meslek etiği ve ahilik, iş sağlığı ve güvenliği, teknolojik gelişmeler ve endüstriyel dönüşüm, çevre koruma, girişimci fikirler, iş kurma ve yürütme, fikrî ve sınai mülkiyet hakları” konularında mesleki gelişim sağlayacak beceriler kazanma</a:t>
            </a:r>
            <a:r>
              <a:rPr lang="tr-TR" b="0" dirty="0" smtClean="0"/>
              <a:t>,</a:t>
            </a:r>
          </a:p>
          <a:p>
            <a:pPr algn="just"/>
            <a:endParaRPr lang="tr-TR" b="0" dirty="0"/>
          </a:p>
          <a:p>
            <a:pPr algn="just"/>
            <a:r>
              <a:rPr lang="tr-TR" b="0" dirty="0"/>
              <a:t>• Temel ulaştırma işlemlerini yapma</a:t>
            </a:r>
            <a:r>
              <a:rPr lang="tr-TR" b="0" dirty="0" smtClean="0"/>
              <a:t>,</a:t>
            </a:r>
          </a:p>
          <a:p>
            <a:pPr algn="just"/>
            <a:endParaRPr lang="tr-TR" b="0" dirty="0"/>
          </a:p>
          <a:p>
            <a:pPr algn="just"/>
            <a:r>
              <a:rPr lang="tr-TR" b="0" dirty="0"/>
              <a:t>• Ofis uygulama işlemlerini yapma bilgi ve becerilerini kazandırma, yetkinliklerin kazandırılması amaçlanmaktadır.</a:t>
            </a:r>
          </a:p>
        </p:txBody>
      </p:sp>
      <p:sp>
        <p:nvSpPr>
          <p:cNvPr id="3" name="Başlık 1"/>
          <p:cNvSpPr txBox="1">
            <a:spLocks/>
          </p:cNvSpPr>
          <p:nvPr/>
        </p:nvSpPr>
        <p:spPr>
          <a:xfrm>
            <a:off x="539552"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err="1" smtClean="0">
                <a:solidFill>
                  <a:srgbClr val="00B050"/>
                </a:solidFill>
              </a:rPr>
              <a:t>ulaştIrma</a:t>
            </a:r>
            <a:r>
              <a:rPr lang="tr-TR" dirty="0" smtClean="0">
                <a:solidFill>
                  <a:srgbClr val="00B050"/>
                </a:solidFill>
              </a:rPr>
              <a:t> HİZMETLERİ ALANI</a:t>
            </a:r>
            <a:endParaRPr lang="tr-TR" dirty="0">
              <a:solidFill>
                <a:srgbClr val="00B050"/>
              </a:solidFill>
            </a:endParaRPr>
          </a:p>
        </p:txBody>
      </p:sp>
      <p:sp>
        <p:nvSpPr>
          <p:cNvPr id="7" name="Google Shape;126;p22"/>
          <p:cNvSpPr txBox="1"/>
          <p:nvPr/>
        </p:nvSpPr>
        <p:spPr>
          <a:xfrm>
            <a:off x="4431649" y="4017523"/>
            <a:ext cx="4352412" cy="19204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tr" b="1" dirty="0" smtClean="0">
                <a:solidFill>
                  <a:srgbClr val="212529"/>
                </a:solidFill>
              </a:rPr>
              <a:t>ALANIN </a:t>
            </a:r>
            <a:r>
              <a:rPr lang="tr" b="1" dirty="0">
                <a:solidFill>
                  <a:srgbClr val="212529"/>
                </a:solidFill>
              </a:rPr>
              <a:t>ALTINDA YER ALAN DALLAR</a:t>
            </a:r>
            <a:endParaRPr b="1" dirty="0">
              <a:solidFill>
                <a:srgbClr val="212529"/>
              </a:solidFill>
            </a:endParaRPr>
          </a:p>
          <a:p>
            <a:pPr marL="0" lvl="0" indent="0" algn="l" rtl="0">
              <a:lnSpc>
                <a:spcPct val="115000"/>
              </a:lnSpc>
              <a:spcBef>
                <a:spcPts val="1200"/>
              </a:spcBef>
              <a:spcAft>
                <a:spcPts val="0"/>
              </a:spcAft>
              <a:buNone/>
            </a:pPr>
            <a:r>
              <a:rPr lang="tr" dirty="0" smtClean="0"/>
              <a:t>*</a:t>
            </a:r>
            <a:r>
              <a:rPr lang="tr-TR" dirty="0" smtClean="0"/>
              <a:t>Lojistik</a:t>
            </a:r>
          </a:p>
          <a:p>
            <a:pPr marL="0" lvl="0" indent="0" algn="l" rtl="0">
              <a:lnSpc>
                <a:spcPct val="115000"/>
              </a:lnSpc>
              <a:spcBef>
                <a:spcPts val="1200"/>
              </a:spcBef>
              <a:spcAft>
                <a:spcPts val="0"/>
              </a:spcAft>
              <a:buNone/>
            </a:pPr>
            <a:r>
              <a:rPr lang="tr-TR" dirty="0" smtClean="0"/>
              <a:t>*Sivil Havacılık</a:t>
            </a:r>
            <a:endParaRPr dirty="0"/>
          </a:p>
          <a:p>
            <a:pPr marL="0" lvl="0" indent="0" algn="l" rtl="0">
              <a:lnSpc>
                <a:spcPct val="115000"/>
              </a:lnSpc>
              <a:spcBef>
                <a:spcPts val="1200"/>
              </a:spcBef>
              <a:spcAft>
                <a:spcPts val="0"/>
              </a:spcAft>
              <a:buNone/>
            </a:pPr>
            <a:endParaRPr dirty="0">
              <a:latin typeface="Lato"/>
              <a:ea typeface="Lato"/>
              <a:cs typeface="Lato"/>
              <a:sym typeface="Lato"/>
            </a:endParaRPr>
          </a:p>
        </p:txBody>
      </p:sp>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39552" y="4017523"/>
            <a:ext cx="3833703" cy="2471640"/>
          </a:xfrm>
          <a:prstGeom prst="rect">
            <a:avLst/>
          </a:prstGeom>
          <a:effectLst>
            <a:softEdge rad="127000"/>
          </a:effectLst>
        </p:spPr>
      </p:pic>
    </p:spTree>
    <p:extLst>
      <p:ext uri="{BB962C8B-B14F-4D97-AF65-F5344CB8AC3E}">
        <p14:creationId xmlns:p14="http://schemas.microsoft.com/office/powerpoint/2010/main" val="608342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100628"/>
            <a:ext cx="8064896" cy="5496724"/>
          </a:xfrm>
        </p:spPr>
        <p:txBody>
          <a:bodyPr/>
          <a:lstStyle/>
          <a:p>
            <a:pPr algn="just"/>
            <a:r>
              <a:rPr lang="tr-TR" b="0" dirty="0" smtClean="0"/>
              <a:t>	Lojistik </a:t>
            </a:r>
            <a:r>
              <a:rPr lang="tr-TR" b="0" dirty="0"/>
              <a:t>elemanı çoğunlukla fabrika ve depolar, ofis ortamı, araç yükleme-boşaltma alanı gibi açık ve kapalı ortamlarda çalışırlar. Buralar yükleme yapılacak araçların fiziksel kontrolü, depolarda mal giriş ve çıkışlarının sistemli bir şekilde sağlanması, belgelerin düzenlenmesi, malların hızlı, güvenli ve zamanında ulaşımının ve müşteri memnuniyetinin sağlanması ile ilgili işlerin </a:t>
            </a:r>
            <a:r>
              <a:rPr lang="tr-TR" b="0" dirty="0" smtClean="0"/>
              <a:t>yapıldığı </a:t>
            </a:r>
            <a:r>
              <a:rPr lang="tr-TR" b="0" dirty="0"/>
              <a:t>farklı ortamlardır</a:t>
            </a:r>
            <a:r>
              <a:rPr lang="tr-TR" b="0" dirty="0" smtClean="0"/>
              <a:t>.</a:t>
            </a:r>
          </a:p>
          <a:p>
            <a:pPr algn="just"/>
            <a:endParaRPr lang="tr-TR" b="0" dirty="0"/>
          </a:p>
          <a:p>
            <a:pPr algn="just"/>
            <a:r>
              <a:rPr lang="tr-TR" b="0" dirty="0" smtClean="0"/>
              <a:t>	</a:t>
            </a:r>
          </a:p>
          <a:p>
            <a:pPr algn="just"/>
            <a:endParaRPr lang="tr-TR" b="0" dirty="0"/>
          </a:p>
          <a:p>
            <a:pPr algn="just"/>
            <a:endParaRPr lang="tr-TR" b="0" dirty="0" smtClean="0"/>
          </a:p>
          <a:p>
            <a:pPr algn="just"/>
            <a:endParaRPr lang="tr-TR" b="0" dirty="0"/>
          </a:p>
          <a:p>
            <a:pPr algn="just"/>
            <a:endParaRPr lang="tr-TR" b="0" dirty="0" smtClean="0"/>
          </a:p>
          <a:p>
            <a:pPr algn="just"/>
            <a:endParaRPr lang="tr-TR" b="0" dirty="0"/>
          </a:p>
          <a:p>
            <a:pPr algn="just"/>
            <a:r>
              <a:rPr lang="tr-TR" b="0" dirty="0" smtClean="0"/>
              <a:t>	</a:t>
            </a:r>
          </a:p>
          <a:p>
            <a:pPr algn="just"/>
            <a:r>
              <a:rPr lang="tr-TR" b="0" dirty="0"/>
              <a:t>	</a:t>
            </a:r>
            <a:r>
              <a:rPr lang="tr-TR" b="0" dirty="0" smtClean="0"/>
              <a:t>Lojistik </a:t>
            </a:r>
            <a:r>
              <a:rPr lang="tr-TR" b="0" dirty="0"/>
              <a:t>alanında çalışacak meslek elemanı için geniş bir iş ve çalışma alanı vardır. Lojistik işletmeleri, fabrikalar, gümrük işletmeleri, ithalat ve ihracat yapan firmalar, organizasyon ve fuar yapan firmalar, ulaştırma ve nakliye firmaları, depolar, büyük mağazalar gibi iş yerlerinde iş piyasasının ihtiyacına göre istihdam edilmektedir</a:t>
            </a:r>
            <a:r>
              <a:rPr lang="tr-TR" b="0" dirty="0" smtClean="0"/>
              <a:t>.</a:t>
            </a:r>
          </a:p>
          <a:p>
            <a:pPr algn="just"/>
            <a:endParaRPr lang="tr-TR" b="0" dirty="0"/>
          </a:p>
        </p:txBody>
      </p:sp>
      <p:sp>
        <p:nvSpPr>
          <p:cNvPr id="3" name="Başlık 1"/>
          <p:cNvSpPr txBox="1">
            <a:spLocks/>
          </p:cNvSpPr>
          <p:nvPr/>
        </p:nvSpPr>
        <p:spPr>
          <a:xfrm>
            <a:off x="755576" y="188640"/>
            <a:ext cx="7667407"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err="1" smtClean="0">
                <a:solidFill>
                  <a:srgbClr val="00B050"/>
                </a:solidFill>
              </a:rPr>
              <a:t>ulaştIrma</a:t>
            </a:r>
            <a:r>
              <a:rPr lang="tr-TR" dirty="0" smtClean="0">
                <a:solidFill>
                  <a:srgbClr val="00B050"/>
                </a:solidFill>
              </a:rPr>
              <a:t> HİZMETLERİ ALANI</a:t>
            </a:r>
            <a:endParaRPr lang="tr-TR" dirty="0">
              <a:solidFill>
                <a:srgbClr val="00B05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510764"/>
            <a:ext cx="7416824" cy="2664296"/>
          </a:xfrm>
          <a:prstGeom prst="rect">
            <a:avLst/>
          </a:prstGeom>
          <a:ln>
            <a:noFill/>
          </a:ln>
          <a:effectLst>
            <a:softEdge rad="112500"/>
          </a:effectLst>
        </p:spPr>
      </p:pic>
    </p:spTree>
    <p:extLst>
      <p:ext uri="{BB962C8B-B14F-4D97-AF65-F5344CB8AC3E}">
        <p14:creationId xmlns:p14="http://schemas.microsoft.com/office/powerpoint/2010/main" val="3484268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1556792"/>
            <a:ext cx="3761695" cy="5112568"/>
          </a:xfrm>
        </p:spPr>
        <p:txBody>
          <a:bodyPr>
            <a:normAutofit fontScale="92500" lnSpcReduction="20000"/>
          </a:bodyPr>
          <a:lstStyle/>
          <a:p>
            <a:pPr>
              <a:buFont typeface="Wingdings" panose="05000000000000000000" pitchFamily="2" charset="2"/>
              <a:buChar char="Ø"/>
            </a:pPr>
            <a:r>
              <a:rPr lang="tr-TR" b="0" dirty="0"/>
              <a:t>Bankacılık ve Sigortacılık </a:t>
            </a:r>
          </a:p>
          <a:p>
            <a:pPr>
              <a:buFont typeface="Wingdings" panose="05000000000000000000" pitchFamily="2" charset="2"/>
              <a:buChar char="Ø"/>
            </a:pPr>
            <a:r>
              <a:rPr lang="tr-TR" b="0" dirty="0"/>
              <a:t>Deniz Brokerliği </a:t>
            </a:r>
          </a:p>
          <a:p>
            <a:pPr>
              <a:buFont typeface="Wingdings" panose="05000000000000000000" pitchFamily="2" charset="2"/>
              <a:buChar char="Ø"/>
            </a:pPr>
            <a:r>
              <a:rPr lang="tr-TR" b="0" dirty="0"/>
              <a:t>Deniz ve Liman İşletmeciliği </a:t>
            </a:r>
          </a:p>
          <a:p>
            <a:pPr>
              <a:buFont typeface="Wingdings" panose="05000000000000000000" pitchFamily="2" charset="2"/>
              <a:buChar char="Ø"/>
            </a:pPr>
            <a:r>
              <a:rPr lang="tr-TR" b="0" dirty="0"/>
              <a:t>Dış Ticaret </a:t>
            </a:r>
          </a:p>
          <a:p>
            <a:pPr>
              <a:buFont typeface="Wingdings" panose="05000000000000000000" pitchFamily="2" charset="2"/>
              <a:buChar char="Ø"/>
            </a:pPr>
            <a:r>
              <a:rPr lang="tr-TR" b="0" dirty="0"/>
              <a:t>Emlak Yönetimi </a:t>
            </a:r>
          </a:p>
          <a:p>
            <a:pPr>
              <a:buFont typeface="Wingdings" panose="05000000000000000000" pitchFamily="2" charset="2"/>
              <a:buChar char="Ø"/>
            </a:pPr>
            <a:r>
              <a:rPr lang="tr-TR" b="0" dirty="0"/>
              <a:t>Enerji Tesisleri İşletmeciliği </a:t>
            </a:r>
          </a:p>
          <a:p>
            <a:pPr>
              <a:buFont typeface="Wingdings" panose="05000000000000000000" pitchFamily="2" charset="2"/>
              <a:buChar char="Ø"/>
            </a:pPr>
            <a:r>
              <a:rPr lang="tr-TR" b="0" dirty="0"/>
              <a:t>Hava Lojistiği </a:t>
            </a:r>
          </a:p>
          <a:p>
            <a:pPr>
              <a:buFont typeface="Wingdings" panose="05000000000000000000" pitchFamily="2" charset="2"/>
              <a:buChar char="Ø"/>
            </a:pPr>
            <a:r>
              <a:rPr lang="tr-TR" b="0" dirty="0"/>
              <a:t>İnsan Kaynakları Yönetimi </a:t>
            </a:r>
          </a:p>
          <a:p>
            <a:pPr>
              <a:buFont typeface="Wingdings" panose="05000000000000000000" pitchFamily="2" charset="2"/>
              <a:buChar char="Ø"/>
            </a:pPr>
            <a:r>
              <a:rPr lang="tr-TR" b="0" dirty="0"/>
              <a:t>İşletme Yönetimi </a:t>
            </a:r>
          </a:p>
          <a:p>
            <a:pPr>
              <a:buFont typeface="Wingdings" panose="05000000000000000000" pitchFamily="2" charset="2"/>
              <a:buChar char="Ø"/>
            </a:pPr>
            <a:r>
              <a:rPr lang="tr-TR" b="0" dirty="0"/>
              <a:t>Kooperatifçilik </a:t>
            </a:r>
          </a:p>
          <a:p>
            <a:pPr>
              <a:buFont typeface="Wingdings" panose="05000000000000000000" pitchFamily="2" charset="2"/>
              <a:buChar char="Ø"/>
            </a:pPr>
            <a:r>
              <a:rPr lang="tr-TR" b="0" dirty="0"/>
              <a:t>Kültürel Miras ve Turizm </a:t>
            </a:r>
          </a:p>
          <a:p>
            <a:pPr>
              <a:buFont typeface="Wingdings" panose="05000000000000000000" pitchFamily="2" charset="2"/>
              <a:buChar char="Ø"/>
            </a:pPr>
            <a:r>
              <a:rPr lang="tr-TR" b="0" dirty="0"/>
              <a:t>Lojistik </a:t>
            </a:r>
          </a:p>
          <a:p>
            <a:pPr>
              <a:buFont typeface="Wingdings" panose="05000000000000000000" pitchFamily="2" charset="2"/>
              <a:buChar char="Ø"/>
            </a:pPr>
            <a:r>
              <a:rPr lang="tr-TR" b="0" dirty="0"/>
              <a:t>Marina ve Yat İşletmeciliği </a:t>
            </a:r>
          </a:p>
          <a:p>
            <a:pPr>
              <a:buFont typeface="Wingdings" panose="05000000000000000000" pitchFamily="2" charset="2"/>
              <a:buChar char="Ø"/>
            </a:pPr>
            <a:r>
              <a:rPr lang="tr-TR" b="0" dirty="0"/>
              <a:t>Marka İletişimi </a:t>
            </a:r>
          </a:p>
          <a:p>
            <a:pPr>
              <a:buFont typeface="Wingdings" panose="05000000000000000000" pitchFamily="2" charset="2"/>
              <a:buChar char="Ø"/>
            </a:pPr>
            <a:r>
              <a:rPr lang="tr-TR" b="0" dirty="0"/>
              <a:t>Menkul Kıymetler ve Sermaye Piyasası </a:t>
            </a:r>
          </a:p>
          <a:p>
            <a:pPr>
              <a:buFont typeface="Wingdings" panose="05000000000000000000" pitchFamily="2" charset="2"/>
              <a:buChar char="Ø"/>
            </a:pPr>
            <a:r>
              <a:rPr lang="tr-TR" b="0" dirty="0"/>
              <a:t>Moda Yönetimi </a:t>
            </a:r>
          </a:p>
          <a:p>
            <a:pPr>
              <a:buFont typeface="Wingdings" panose="05000000000000000000" pitchFamily="2" charset="2"/>
              <a:buChar char="Ø"/>
            </a:pPr>
            <a:r>
              <a:rPr lang="tr-TR" b="0" dirty="0"/>
              <a:t>Muhasebe ve Vergi Uygulamaları </a:t>
            </a:r>
          </a:p>
          <a:p>
            <a:pPr marL="0" indent="0"/>
            <a:endParaRPr lang="tr-TR" b="0" dirty="0"/>
          </a:p>
          <a:p>
            <a:pPr marL="0" indent="0"/>
            <a:endParaRPr lang="tr-TR" b="0" dirty="0"/>
          </a:p>
        </p:txBody>
      </p:sp>
      <p:sp>
        <p:nvSpPr>
          <p:cNvPr id="3" name="Başlık 1"/>
          <p:cNvSpPr txBox="1">
            <a:spLocks/>
          </p:cNvSpPr>
          <p:nvPr/>
        </p:nvSpPr>
        <p:spPr>
          <a:xfrm>
            <a:off x="611560" y="188640"/>
            <a:ext cx="7811423"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tr-TR" dirty="0" err="1" smtClean="0">
                <a:solidFill>
                  <a:srgbClr val="00B050"/>
                </a:solidFill>
              </a:rPr>
              <a:t>ulaştIrma</a:t>
            </a:r>
            <a:r>
              <a:rPr lang="tr-TR" dirty="0" smtClean="0">
                <a:solidFill>
                  <a:srgbClr val="00B050"/>
                </a:solidFill>
              </a:rPr>
              <a:t> HİZMETLERİ ALANI</a:t>
            </a:r>
            <a:endParaRPr lang="tr-TR" dirty="0">
              <a:solidFill>
                <a:srgbClr val="00B050"/>
              </a:solidFill>
            </a:endParaRPr>
          </a:p>
        </p:txBody>
      </p:sp>
      <p:sp>
        <p:nvSpPr>
          <p:cNvPr id="4" name="İçerik Yer Tutucusu 2"/>
          <p:cNvSpPr txBox="1">
            <a:spLocks/>
          </p:cNvSpPr>
          <p:nvPr/>
        </p:nvSpPr>
        <p:spPr>
          <a:xfrm>
            <a:off x="251841" y="737280"/>
            <a:ext cx="8136583" cy="72008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r>
              <a:rPr lang="tr" b="0" dirty="0" smtClean="0">
                <a:solidFill>
                  <a:srgbClr val="FF0000"/>
                </a:solidFill>
                <a:latin typeface="Arial"/>
                <a:ea typeface="Arial"/>
                <a:cs typeface="Arial"/>
                <a:sym typeface="Arial"/>
              </a:rPr>
              <a:t>	Ulaştırma hizmetleri alanından mezun olan öğrencilerimiz aşağıdaki ön lisans programlarını tercih etmeleri halinde ek puanları ile yerleştirilecektir.</a:t>
            </a:r>
          </a:p>
          <a:p>
            <a:pPr algn="just"/>
            <a:endParaRPr lang="tr" b="0" dirty="0" smtClean="0">
              <a:solidFill>
                <a:srgbClr val="FF0000"/>
              </a:solidFill>
              <a:latin typeface="Arial"/>
              <a:cs typeface="Arial"/>
              <a:sym typeface="Arial"/>
            </a:endParaRPr>
          </a:p>
          <a:p>
            <a:pPr algn="just"/>
            <a:endParaRPr lang="tr-TR" b="0" dirty="0" smtClean="0"/>
          </a:p>
          <a:p>
            <a:endParaRPr lang="tr-TR" b="0" dirty="0"/>
          </a:p>
        </p:txBody>
      </p:sp>
      <p:sp>
        <p:nvSpPr>
          <p:cNvPr id="5" name="İçerik Yer Tutucusu 1"/>
          <p:cNvSpPr txBox="1">
            <a:spLocks/>
          </p:cNvSpPr>
          <p:nvPr/>
        </p:nvSpPr>
        <p:spPr>
          <a:xfrm>
            <a:off x="4661288" y="1556792"/>
            <a:ext cx="3761695" cy="511256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tr-TR" sz="1500" b="0" dirty="0"/>
              <a:t>Otobüs Kaptanlığı </a:t>
            </a:r>
          </a:p>
          <a:p>
            <a:pPr>
              <a:buFont typeface="Wingdings" panose="05000000000000000000" pitchFamily="2" charset="2"/>
              <a:buChar char="Ø"/>
            </a:pPr>
            <a:r>
              <a:rPr lang="tr-TR" sz="1500" b="0" dirty="0"/>
              <a:t>Pazarlama </a:t>
            </a:r>
          </a:p>
          <a:p>
            <a:pPr>
              <a:buFont typeface="Wingdings" panose="05000000000000000000" pitchFamily="2" charset="2"/>
              <a:buChar char="Ø"/>
            </a:pPr>
            <a:r>
              <a:rPr lang="tr-TR" sz="1500" b="0" dirty="0"/>
              <a:t>Perakende Satış ve Mağaza Yönetimi </a:t>
            </a:r>
          </a:p>
          <a:p>
            <a:pPr>
              <a:buFont typeface="Wingdings" panose="05000000000000000000" pitchFamily="2" charset="2"/>
              <a:buChar char="Ø"/>
            </a:pPr>
            <a:r>
              <a:rPr lang="tr-TR" sz="1500" b="0" dirty="0"/>
              <a:t>Posta Hizmetleri </a:t>
            </a:r>
          </a:p>
          <a:p>
            <a:pPr>
              <a:buFont typeface="Wingdings" panose="05000000000000000000" pitchFamily="2" charset="2"/>
              <a:buChar char="Ø"/>
            </a:pPr>
            <a:r>
              <a:rPr lang="tr-TR" sz="1500" b="0" dirty="0"/>
              <a:t>Sağlık Kurumları İşletmeciliği </a:t>
            </a:r>
          </a:p>
          <a:p>
            <a:pPr>
              <a:buFont typeface="Wingdings" panose="05000000000000000000" pitchFamily="2" charset="2"/>
              <a:buChar char="Ø"/>
            </a:pPr>
            <a:r>
              <a:rPr lang="tr-TR" sz="1500" b="0" dirty="0"/>
              <a:t>Sivil Havacılık Kabin Hizmetleri </a:t>
            </a:r>
          </a:p>
          <a:p>
            <a:pPr>
              <a:buFont typeface="Wingdings" panose="05000000000000000000" pitchFamily="2" charset="2"/>
              <a:buChar char="Ø"/>
            </a:pPr>
            <a:r>
              <a:rPr lang="tr-TR" sz="1500" b="0" dirty="0"/>
              <a:t>Sivil Hava Ulaştırma İşletmeciliği </a:t>
            </a:r>
          </a:p>
          <a:p>
            <a:pPr>
              <a:buFont typeface="Wingdings" panose="05000000000000000000" pitchFamily="2" charset="2"/>
              <a:buChar char="Ø"/>
            </a:pPr>
            <a:r>
              <a:rPr lang="tr-TR" sz="1500" b="0" dirty="0"/>
              <a:t>Sosyal Güvenlik </a:t>
            </a:r>
          </a:p>
          <a:p>
            <a:pPr>
              <a:buFont typeface="Wingdings" panose="05000000000000000000" pitchFamily="2" charset="2"/>
              <a:buChar char="Ø"/>
            </a:pPr>
            <a:r>
              <a:rPr lang="tr-TR" sz="1500" b="0" dirty="0"/>
              <a:t>Tarımsal İşletmecilik </a:t>
            </a:r>
          </a:p>
          <a:p>
            <a:pPr>
              <a:buFont typeface="Wingdings" panose="05000000000000000000" pitchFamily="2" charset="2"/>
              <a:buChar char="Ø"/>
            </a:pPr>
            <a:r>
              <a:rPr lang="tr-TR" sz="1500" b="0" dirty="0"/>
              <a:t>Turist Rehberliği </a:t>
            </a:r>
          </a:p>
          <a:p>
            <a:pPr>
              <a:buFont typeface="Wingdings" panose="05000000000000000000" pitchFamily="2" charset="2"/>
              <a:buChar char="Ø"/>
            </a:pPr>
            <a:r>
              <a:rPr lang="tr-TR" sz="1500" b="0" dirty="0"/>
              <a:t>Turizm Animasyonu </a:t>
            </a:r>
          </a:p>
          <a:p>
            <a:pPr>
              <a:buFont typeface="Wingdings" panose="05000000000000000000" pitchFamily="2" charset="2"/>
              <a:buChar char="Ø"/>
            </a:pPr>
            <a:r>
              <a:rPr lang="tr-TR" sz="1500" b="0" dirty="0"/>
              <a:t>Turizm ve Otel İşletmeciliği </a:t>
            </a:r>
          </a:p>
          <a:p>
            <a:pPr>
              <a:buFont typeface="Wingdings" panose="05000000000000000000" pitchFamily="2" charset="2"/>
              <a:buChar char="Ø"/>
            </a:pPr>
            <a:r>
              <a:rPr lang="tr-TR" sz="1500" b="0" dirty="0"/>
              <a:t>Turizm ve Seyahat Hizmetleri </a:t>
            </a:r>
          </a:p>
          <a:p>
            <a:pPr>
              <a:buFont typeface="Wingdings" panose="05000000000000000000" pitchFamily="2" charset="2"/>
              <a:buChar char="Ø"/>
            </a:pPr>
            <a:r>
              <a:rPr lang="tr-TR" sz="1500" b="0" dirty="0"/>
              <a:t>Uçuş Harekât Yöneticiliği </a:t>
            </a:r>
            <a:endParaRPr lang="tr-TR" sz="1500" b="0" dirty="0" smtClean="0"/>
          </a:p>
        </p:txBody>
      </p:sp>
    </p:spTree>
    <p:extLst>
      <p:ext uri="{BB962C8B-B14F-4D97-AF65-F5344CB8AC3E}">
        <p14:creationId xmlns:p14="http://schemas.microsoft.com/office/powerpoint/2010/main" val="144474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kutusu 2"/>
          <p:cNvSpPr txBox="1"/>
          <p:nvPr/>
        </p:nvSpPr>
        <p:spPr>
          <a:xfrm>
            <a:off x="512021" y="5886664"/>
            <a:ext cx="8208912" cy="369332"/>
          </a:xfrm>
          <a:prstGeom prst="rect">
            <a:avLst/>
          </a:prstGeom>
          <a:noFill/>
        </p:spPr>
        <p:txBody>
          <a:bodyPr wrap="square" rtlCol="0">
            <a:spAutoFit/>
          </a:bodyPr>
          <a:lstStyle/>
          <a:p>
            <a:pPr algn="ctr"/>
            <a:r>
              <a:rPr lang="tr-TR" dirty="0" smtClean="0"/>
              <a:t>Okulumuz </a:t>
            </a:r>
            <a:r>
              <a:rPr lang="tr-TR" dirty="0" smtClean="0"/>
              <a:t>öğretmen ve öğrencileri ile birlikte yapılan çalışma</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32813"/>
          <a:stretch/>
        </p:blipFill>
        <p:spPr>
          <a:xfrm>
            <a:off x="341809" y="332656"/>
            <a:ext cx="8478663" cy="5400600"/>
          </a:xfrm>
          <a:prstGeom prst="rect">
            <a:avLst/>
          </a:prstGeom>
          <a:ln>
            <a:noFill/>
          </a:ln>
          <a:effectLst>
            <a:softEdge rad="112500"/>
          </a:effectLst>
        </p:spPr>
      </p:pic>
    </p:spTree>
    <p:extLst>
      <p:ext uri="{BB962C8B-B14F-4D97-AF65-F5344CB8AC3E}">
        <p14:creationId xmlns:p14="http://schemas.microsoft.com/office/powerpoint/2010/main" val="3771174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65760"/>
            <a:ext cx="8136904" cy="4431392"/>
          </a:xfrm>
        </p:spPr>
        <p:txBody>
          <a:bodyPr/>
          <a:lstStyle/>
          <a:p>
            <a:pPr algn="ctr"/>
            <a:r>
              <a:rPr lang="tr-TR" sz="3200" dirty="0" smtClean="0"/>
              <a:t>BİZİ DİNLEDİĞİNİZ İÇİN TEŞEKKÜR EDERİZ.</a:t>
            </a:r>
            <a:br>
              <a:rPr lang="tr-TR" sz="3200" dirty="0" smtClean="0"/>
            </a:br>
            <a:r>
              <a:rPr lang="tr-TR" sz="3200" dirty="0" smtClean="0"/>
              <a:t/>
            </a:r>
            <a:br>
              <a:rPr lang="tr-TR" sz="3200" dirty="0" smtClean="0"/>
            </a:br>
            <a:r>
              <a:rPr lang="tr-TR" sz="3200" dirty="0" smtClean="0"/>
              <a:t>KASIM EKENLER</a:t>
            </a:r>
            <a:br>
              <a:rPr lang="tr-TR" sz="3200" dirty="0" smtClean="0"/>
            </a:br>
            <a:r>
              <a:rPr lang="tr-TR" sz="3200" dirty="0" smtClean="0"/>
              <a:t> MESLEKİ VE TEKNİK ANADOLU LİSESİ </a:t>
            </a:r>
            <a:br>
              <a:rPr lang="tr-TR" sz="3200" dirty="0" smtClean="0"/>
            </a:br>
            <a:r>
              <a:rPr lang="tr-TR" sz="3200" dirty="0" smtClean="0"/>
              <a:t> OLARAK VERİMLİ BİR EĞİTİM-ÖĞRETİM YILI GEÇİRMENİZİ TEMENNİ EDERİZ.</a:t>
            </a:r>
            <a:endParaRPr lang="tr-TR" sz="3200" dirty="0"/>
          </a:p>
        </p:txBody>
      </p:sp>
    </p:spTree>
    <p:extLst>
      <p:ext uri="{BB962C8B-B14F-4D97-AF65-F5344CB8AC3E}">
        <p14:creationId xmlns:p14="http://schemas.microsoft.com/office/powerpoint/2010/main" val="88116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smtClean="0">
                <a:latin typeface="Times New Roman" panose="02020603050405020304" pitchFamily="18" charset="0"/>
                <a:cs typeface="Times New Roman" panose="02020603050405020304" pitchFamily="18" charset="0"/>
              </a:rPr>
              <a:t>Okulumuzu </a:t>
            </a:r>
            <a:r>
              <a:rPr lang="tr-TR" sz="3200" dirty="0" err="1" smtClean="0">
                <a:latin typeface="Times New Roman" panose="02020603050405020304" pitchFamily="18" charset="0"/>
                <a:cs typeface="Times New Roman" panose="02020603050405020304" pitchFamily="18" charset="0"/>
              </a:rPr>
              <a:t>tanIyalIm</a:t>
            </a:r>
            <a:endParaRPr lang="tr-TR" sz="3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908720"/>
            <a:ext cx="4560586" cy="2880320"/>
          </a:xfrm>
          <a:prstGeom prst="roundRect">
            <a:avLst>
              <a:gd name="adj" fmla="val 8594"/>
            </a:avLst>
          </a:prstGeom>
          <a:solidFill>
            <a:srgbClr val="FFFFFF">
              <a:shade val="85000"/>
            </a:srgbClr>
          </a:solidFill>
          <a:ln>
            <a:noFill/>
          </a:ln>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87" y="3933056"/>
            <a:ext cx="4536503" cy="2808312"/>
          </a:xfrm>
          <a:prstGeom prst="roundRect">
            <a:avLst>
              <a:gd name="adj" fmla="val 8594"/>
            </a:avLst>
          </a:prstGeom>
          <a:solidFill>
            <a:srgbClr val="FFFFFF">
              <a:shade val="85000"/>
            </a:srgbClr>
          </a:solidFill>
          <a:ln>
            <a:noFill/>
          </a:ln>
          <a:effectLst/>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621" y="890852"/>
            <a:ext cx="4191930" cy="585051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09541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smtClean="0">
                <a:latin typeface="Times New Roman" panose="02020603050405020304" pitchFamily="18" charset="0"/>
                <a:cs typeface="Times New Roman" panose="02020603050405020304" pitchFamily="18" charset="0"/>
              </a:rPr>
              <a:t>Okulumuzu </a:t>
            </a:r>
            <a:r>
              <a:rPr lang="tr-TR" sz="3200" dirty="0" err="1" smtClean="0">
                <a:latin typeface="Times New Roman" panose="02020603050405020304" pitchFamily="18" charset="0"/>
                <a:cs typeface="Times New Roman" panose="02020603050405020304" pitchFamily="18" charset="0"/>
              </a:rPr>
              <a:t>tanIyalIm</a:t>
            </a:r>
            <a:endParaRPr lang="tr-TR" sz="32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52736"/>
            <a:ext cx="8352928" cy="5443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020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a:solidFill>
                  <a:srgbClr val="000000"/>
                </a:solidFill>
                <a:latin typeface="Times New Roman" panose="02020603050405020304" pitchFamily="18" charset="0"/>
                <a:cs typeface="Times New Roman" panose="02020603050405020304" pitchFamily="18" charset="0"/>
              </a:rPr>
              <a:t>Okulumuzu </a:t>
            </a:r>
            <a:r>
              <a:rPr lang="tr-TR" sz="3200" dirty="0" err="1">
                <a:solidFill>
                  <a:srgbClr val="000000"/>
                </a:solidFill>
                <a:latin typeface="Times New Roman" panose="02020603050405020304" pitchFamily="18" charset="0"/>
                <a:cs typeface="Times New Roman" panose="02020603050405020304" pitchFamily="18" charset="0"/>
              </a:rPr>
              <a:t>tanIyalIm</a:t>
            </a:r>
            <a:endParaRPr lang="tr-TR" dirty="0"/>
          </a:p>
        </p:txBody>
      </p:sp>
      <p:sp>
        <p:nvSpPr>
          <p:cNvPr id="3" name="İçerik Yer Tutucusu 2"/>
          <p:cNvSpPr>
            <a:spLocks noGrp="1"/>
          </p:cNvSpPr>
          <p:nvPr>
            <p:ph idx="1"/>
          </p:nvPr>
        </p:nvSpPr>
        <p:spPr>
          <a:xfrm>
            <a:off x="467544" y="1100628"/>
            <a:ext cx="8352928" cy="3840540"/>
          </a:xfrm>
          <a:noFill/>
        </p:spPr>
        <p:txBody>
          <a:bodyPr/>
          <a:lstStyle/>
          <a:p>
            <a:r>
              <a:rPr lang="tr-TR" dirty="0" smtClean="0"/>
              <a:t>GENEL BİLGİLER</a:t>
            </a:r>
          </a:p>
          <a:p>
            <a:pPr marL="0" indent="0"/>
            <a:endParaRPr lang="tr-TR" b="0" dirty="0"/>
          </a:p>
          <a:p>
            <a:pPr marL="0" indent="0"/>
            <a:r>
              <a:rPr lang="tr-TR" b="0" dirty="0" smtClean="0"/>
              <a:t>Okulumuza  ait bina ve alanın revize çalışmalarının devam etmesi sebebiyle okulumuz bir süredir başka bir meslek lisesi bina ve alanında eğitim-öğretim faaliyetlerine devam etmektedir. 2023-2024 eğitim-öğretim yılında yeni okul binasında eğitim faaliyetlerinin başlaması öngörülmektedir. Yeni binanın revize çalışmaları Tarsus ilçesi girişinde bulunan Nusret Mayın Gemisi’nin yan tarafında devam etmektedir.</a:t>
            </a:r>
            <a:endParaRPr lang="tr-TR" b="0" dirty="0"/>
          </a:p>
          <a:p>
            <a:pPr marL="0" indent="0"/>
            <a:r>
              <a:rPr lang="tr-TR" dirty="0"/>
              <a:t>Web sitesi : </a:t>
            </a:r>
            <a:r>
              <a:rPr lang="tr-TR" dirty="0">
                <a:hlinkClick r:id="rId2"/>
              </a:rPr>
              <a:t>https://tarsuskasimekenlertml.meb.k12.tr</a:t>
            </a:r>
            <a:r>
              <a:rPr lang="tr-TR" dirty="0" smtClean="0">
                <a:hlinkClick r:id="rId2"/>
              </a:rPr>
              <a:t>/</a:t>
            </a:r>
            <a:endParaRPr lang="tr-TR" dirty="0" smtClean="0"/>
          </a:p>
          <a:p>
            <a:pPr marL="0" indent="0"/>
            <a:r>
              <a:rPr lang="tr-TR" dirty="0" smtClean="0"/>
              <a:t>Adres : </a:t>
            </a:r>
            <a:r>
              <a:rPr lang="fi-FI" b="0" dirty="0"/>
              <a:t>Kemal Paşa </a:t>
            </a:r>
            <a:r>
              <a:rPr lang="fi-FI" b="0" dirty="0" smtClean="0"/>
              <a:t>Mahallesi</a:t>
            </a:r>
            <a:r>
              <a:rPr lang="tr-TR" b="0" dirty="0" smtClean="0"/>
              <a:t>,</a:t>
            </a:r>
            <a:r>
              <a:rPr lang="fi-FI" b="0" dirty="0" smtClean="0"/>
              <a:t> 2527</a:t>
            </a:r>
            <a:r>
              <a:rPr lang="tr-TR" b="0" dirty="0" smtClean="0"/>
              <a:t>.</a:t>
            </a:r>
            <a:r>
              <a:rPr lang="fi-FI" b="0" dirty="0" smtClean="0"/>
              <a:t> sokak</a:t>
            </a:r>
            <a:r>
              <a:rPr lang="tr-TR" b="0" dirty="0" smtClean="0"/>
              <a:t>,</a:t>
            </a:r>
            <a:r>
              <a:rPr lang="fi-FI" b="0" dirty="0" smtClean="0"/>
              <a:t> Tarsus/Mersin</a:t>
            </a:r>
            <a:endParaRPr lang="tr-TR" b="0" dirty="0" smtClean="0"/>
          </a:p>
          <a:p>
            <a:pPr marL="0" indent="0"/>
            <a:r>
              <a:rPr lang="tr-TR" dirty="0" smtClean="0"/>
              <a:t>Konum </a:t>
            </a:r>
            <a:r>
              <a:rPr lang="tr-TR" dirty="0"/>
              <a:t>: </a:t>
            </a:r>
            <a:r>
              <a:rPr lang="tr-TR" dirty="0">
                <a:hlinkClick r:id="rId3"/>
              </a:rPr>
              <a:t>https://</a:t>
            </a:r>
            <a:r>
              <a:rPr lang="tr-TR" dirty="0" smtClean="0">
                <a:hlinkClick r:id="rId3"/>
              </a:rPr>
              <a:t>tarsuskasimekenlertml.meb.k12.tr/tema/harita.php</a:t>
            </a:r>
            <a:endParaRPr lang="tr-TR" dirty="0" smtClean="0"/>
          </a:p>
          <a:p>
            <a:pPr marL="0" indent="0"/>
            <a:r>
              <a:rPr lang="tr-TR" dirty="0"/>
              <a:t>	</a:t>
            </a:r>
            <a:r>
              <a:rPr lang="tr-TR" b="0" dirty="0" smtClean="0"/>
              <a:t>(Tarsus ilçe merkezine 5-7 km’lik mesafededir.)</a:t>
            </a:r>
            <a:endParaRPr lang="tr-TR" dirty="0" smtClean="0"/>
          </a:p>
          <a:p>
            <a:pPr marL="0" indent="0"/>
            <a:r>
              <a:rPr lang="tr-TR" dirty="0" smtClean="0"/>
              <a:t>İletişim : </a:t>
            </a:r>
            <a:r>
              <a:rPr lang="tr-TR" b="0" dirty="0"/>
              <a:t>03246135495</a:t>
            </a:r>
            <a:endParaRPr lang="tr-TR" dirty="0" smtClean="0"/>
          </a:p>
          <a:p>
            <a:pPr marL="0" indent="0"/>
            <a:endParaRPr lang="tr-TR" dirty="0" smtClean="0"/>
          </a:p>
          <a:p>
            <a:pPr marL="0" indent="0"/>
            <a:endParaRPr lang="tr-TR" dirty="0" smtClean="0"/>
          </a:p>
          <a:p>
            <a:pPr marL="0" indent="0"/>
            <a:endParaRPr lang="tr-TR" dirty="0"/>
          </a:p>
        </p:txBody>
      </p:sp>
    </p:spTree>
    <p:extLst>
      <p:ext uri="{BB962C8B-B14F-4D97-AF65-F5344CB8AC3E}">
        <p14:creationId xmlns:p14="http://schemas.microsoft.com/office/powerpoint/2010/main" val="163871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Resim 1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8021" y="3717031"/>
            <a:ext cx="4371971" cy="2856305"/>
          </a:xfrm>
          <a:prstGeom prst="rect">
            <a:avLst/>
          </a:prstGeom>
          <a:effectLst>
            <a:softEdge rad="63500"/>
          </a:effectLst>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21" y="1012938"/>
            <a:ext cx="4371971" cy="2560078"/>
          </a:xfrm>
          <a:prstGeom prst="rect">
            <a:avLst/>
          </a:prstGeom>
          <a:effectLst>
            <a:softEdge rad="63500"/>
          </a:effectLst>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0022" y="1012938"/>
            <a:ext cx="4264465" cy="2560078"/>
          </a:xfrm>
          <a:prstGeom prst="rect">
            <a:avLst/>
          </a:prstGeom>
          <a:effectLst>
            <a:softEdge rad="63500"/>
          </a:effectLst>
        </p:spPr>
      </p:pic>
      <p:pic>
        <p:nvPicPr>
          <p:cNvPr id="6" name="Resim 5"/>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4712568" y="3717032"/>
            <a:ext cx="4251920" cy="2856305"/>
          </a:xfrm>
          <a:prstGeom prst="rect">
            <a:avLst/>
          </a:prstGeom>
          <a:effectLst>
            <a:softEdge rad="63500"/>
          </a:effectLst>
        </p:spPr>
      </p:pic>
      <p:sp>
        <p:nvSpPr>
          <p:cNvPr id="2" name="Başlık 1"/>
          <p:cNvSpPr>
            <a:spLocks noGrp="1"/>
          </p:cNvSpPr>
          <p:nvPr>
            <p:ph type="title"/>
          </p:nvPr>
        </p:nvSpPr>
        <p:spPr/>
        <p:txBody>
          <a:bodyPr/>
          <a:lstStyle/>
          <a:p>
            <a:pPr algn="ctr"/>
            <a:r>
              <a:rPr lang="tr-TR" sz="3200" b="1" dirty="0" err="1" smtClean="0">
                <a:solidFill>
                  <a:srgbClr val="FF0000"/>
                </a:solidFill>
                <a:latin typeface="Times New Roman" panose="02020603050405020304" pitchFamily="18" charset="0"/>
                <a:cs typeface="Times New Roman" panose="02020603050405020304" pitchFamily="18" charset="0"/>
              </a:rPr>
              <a:t>meslekİ</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smtClean="0">
                <a:solidFill>
                  <a:srgbClr val="FF0000"/>
                </a:solidFill>
                <a:latin typeface="Times New Roman" panose="02020603050405020304" pitchFamily="18" charset="0"/>
                <a:cs typeface="Times New Roman" panose="02020603050405020304" pitchFamily="18" charset="0"/>
              </a:rPr>
              <a:t>ALANLARIMIZ</a:t>
            </a:r>
            <a:endParaRPr lang="tr-TR" sz="3200" b="1" dirty="0">
              <a:solidFill>
                <a:srgbClr val="FF0000"/>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5057595" y="5417903"/>
            <a:ext cx="3818148" cy="89255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effectLst>
            <a:softEdge rad="63500"/>
          </a:effectLst>
        </p:spPr>
        <p:txBody>
          <a:bodyPr wrap="square" rtlCol="0">
            <a:spAutoFit/>
          </a:bodyPr>
          <a:lstStyle/>
          <a:p>
            <a:pPr algn="ctr"/>
            <a:r>
              <a:rPr lang="tr-TR" sz="2600" dirty="0" smtClean="0"/>
              <a:t>ULAŞTIRMA HİZMETLERİ ALANI</a:t>
            </a:r>
            <a:endParaRPr lang="tr-TR" sz="2600" dirty="0"/>
          </a:p>
        </p:txBody>
      </p:sp>
      <p:sp>
        <p:nvSpPr>
          <p:cNvPr id="12" name="Metin kutusu 11"/>
          <p:cNvSpPr txBox="1"/>
          <p:nvPr/>
        </p:nvSpPr>
        <p:spPr>
          <a:xfrm>
            <a:off x="5138833" y="1792429"/>
            <a:ext cx="3655671" cy="89255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effectLst>
            <a:softEdge rad="63500"/>
          </a:effectLst>
        </p:spPr>
        <p:txBody>
          <a:bodyPr wrap="square" rtlCol="0">
            <a:spAutoFit/>
          </a:bodyPr>
          <a:lstStyle/>
          <a:p>
            <a:pPr algn="ctr"/>
            <a:r>
              <a:rPr lang="tr-TR" sz="2600" dirty="0" smtClean="0"/>
              <a:t>MUHASEBE VE FİNANSMAN ALANI</a:t>
            </a:r>
            <a:endParaRPr lang="tr-TR" sz="2600" dirty="0"/>
          </a:p>
        </p:txBody>
      </p:sp>
      <p:sp>
        <p:nvSpPr>
          <p:cNvPr id="14" name="Metin kutusu 13"/>
          <p:cNvSpPr txBox="1"/>
          <p:nvPr/>
        </p:nvSpPr>
        <p:spPr>
          <a:xfrm>
            <a:off x="411621" y="1846701"/>
            <a:ext cx="3956365" cy="89255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effectLst>
            <a:softEdge rad="63500"/>
          </a:effectLst>
        </p:spPr>
        <p:txBody>
          <a:bodyPr wrap="square" rtlCol="0">
            <a:spAutoFit/>
          </a:bodyPr>
          <a:lstStyle/>
          <a:p>
            <a:pPr algn="ctr"/>
            <a:r>
              <a:rPr lang="tr-TR" sz="2600" dirty="0" smtClean="0"/>
              <a:t>BÜRO YÖNETİCİLİĞİ VE ASİSTANLIĞI ALANI</a:t>
            </a:r>
            <a:endParaRPr lang="tr-TR" sz="2600" dirty="0"/>
          </a:p>
        </p:txBody>
      </p:sp>
      <p:sp>
        <p:nvSpPr>
          <p:cNvPr id="16" name="Metin kutusu 15"/>
          <p:cNvSpPr txBox="1"/>
          <p:nvPr/>
        </p:nvSpPr>
        <p:spPr>
          <a:xfrm>
            <a:off x="323528" y="5445224"/>
            <a:ext cx="3904517" cy="89255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effectLst>
            <a:softEdge rad="63500"/>
          </a:effectLst>
        </p:spPr>
        <p:txBody>
          <a:bodyPr wrap="square" rtlCol="0">
            <a:spAutoFit/>
          </a:bodyPr>
          <a:lstStyle/>
          <a:p>
            <a:pPr algn="ctr"/>
            <a:r>
              <a:rPr lang="tr-TR" sz="2600" dirty="0" smtClean="0"/>
              <a:t>PAZARLAMA VE PERAKENDE ALANI</a:t>
            </a:r>
            <a:endParaRPr lang="tr-TR" sz="2600" dirty="0"/>
          </a:p>
        </p:txBody>
      </p:sp>
    </p:spTree>
    <p:extLst>
      <p:ext uri="{BB962C8B-B14F-4D97-AF65-F5344CB8AC3E}">
        <p14:creationId xmlns:p14="http://schemas.microsoft.com/office/powerpoint/2010/main" val="3800722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65760"/>
            <a:ext cx="7588324" cy="548640"/>
          </a:xfrm>
        </p:spPr>
        <p:txBody>
          <a:bodyPr/>
          <a:lstStyle/>
          <a:p>
            <a:r>
              <a:rPr lang="tr-TR" dirty="0" smtClean="0">
                <a:solidFill>
                  <a:srgbClr val="FF0000"/>
                </a:solidFill>
              </a:rPr>
              <a:t>Büro </a:t>
            </a:r>
            <a:r>
              <a:rPr lang="tr-TR" dirty="0" err="1" smtClean="0">
                <a:solidFill>
                  <a:srgbClr val="FF0000"/>
                </a:solidFill>
              </a:rPr>
              <a:t>yönetİcİLİĞİ</a:t>
            </a:r>
            <a:r>
              <a:rPr lang="tr-TR" dirty="0" smtClean="0">
                <a:solidFill>
                  <a:srgbClr val="FF0000"/>
                </a:solidFill>
              </a:rPr>
              <a:t> VE ASİSTANLIĞI ALANI</a:t>
            </a:r>
            <a:endParaRPr lang="tr-TR" dirty="0">
              <a:solidFill>
                <a:srgbClr val="FF0000"/>
              </a:solidFill>
            </a:endParaRPr>
          </a:p>
        </p:txBody>
      </p:sp>
      <p:sp>
        <p:nvSpPr>
          <p:cNvPr id="3" name="İçerik Yer Tutucusu 2"/>
          <p:cNvSpPr>
            <a:spLocks noGrp="1"/>
          </p:cNvSpPr>
          <p:nvPr>
            <p:ph idx="1"/>
          </p:nvPr>
        </p:nvSpPr>
        <p:spPr>
          <a:xfrm>
            <a:off x="395536" y="1100628"/>
            <a:ext cx="8136904" cy="5352708"/>
          </a:xfrm>
        </p:spPr>
        <p:txBody>
          <a:bodyPr/>
          <a:lstStyle/>
          <a:p>
            <a:pPr algn="just"/>
            <a:r>
              <a:rPr lang="tr-TR" dirty="0" smtClean="0"/>
              <a:t>	</a:t>
            </a:r>
            <a:r>
              <a:rPr lang="tr-TR" sz="1800" b="0" dirty="0" smtClean="0"/>
              <a:t>Büro </a:t>
            </a:r>
            <a:r>
              <a:rPr lang="tr-TR" sz="1800" b="0" dirty="0"/>
              <a:t>y</a:t>
            </a:r>
            <a:r>
              <a:rPr lang="tr-TR" sz="1800" b="0" dirty="0" smtClean="0"/>
              <a:t>önetimi </a:t>
            </a:r>
            <a:r>
              <a:rPr lang="tr-TR" sz="1800" b="0" dirty="0"/>
              <a:t>ve </a:t>
            </a:r>
            <a:r>
              <a:rPr lang="tr-TR" sz="1800" b="0" dirty="0" smtClean="0"/>
              <a:t>yönetici </a:t>
            </a:r>
            <a:r>
              <a:rPr lang="tr-TR" sz="1800" b="0" dirty="0"/>
              <a:t>a</a:t>
            </a:r>
            <a:r>
              <a:rPr lang="tr-TR" sz="1800" b="0" dirty="0" smtClean="0"/>
              <a:t>sistanlığı </a:t>
            </a:r>
            <a:r>
              <a:rPr lang="tr-TR" sz="1800" b="0" dirty="0"/>
              <a:t>p</a:t>
            </a:r>
            <a:r>
              <a:rPr lang="tr-TR" sz="1800" b="0" dirty="0" smtClean="0"/>
              <a:t>rogramının </a:t>
            </a:r>
            <a:r>
              <a:rPr lang="tr-TR" sz="1800" b="0" dirty="0"/>
              <a:t>amacı, kamu kurum ve kuruluşları ile özel sektör işletmelerinde büro hizmetlerinin yürütülmesini sağlamak üzere görev alabilecek dijital ofis uygulamalarını kullanma becerisine sahip, Türkçeyi doğru ve etkili kullanarak kurum içi ve dışı iletişimi gerek yazılı gerek sözlü yapabilen, büro makineleri araç ve gereçlerini kullanabilen, resmî yazı ve belgeleri hazırlayarak dosyalayıp bu belgeleri arşivleyen, oluşturdukları belgeleri web aracılığı ile yayınlayabilen, yöneticinin toplantı, telefon, seyahat ve randevularını organize edebilen, bilgi ve becerilere sahip nitelikli insan gücünü yetiştirmektir.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573016"/>
            <a:ext cx="7200800" cy="3168352"/>
          </a:xfrm>
          <a:prstGeom prst="ellipse">
            <a:avLst/>
          </a:prstGeom>
          <a:ln>
            <a:noFill/>
          </a:ln>
          <a:effectLst>
            <a:softEdge rad="317500"/>
          </a:effectLst>
        </p:spPr>
      </p:pic>
    </p:spTree>
    <p:extLst>
      <p:ext uri="{BB962C8B-B14F-4D97-AF65-F5344CB8AC3E}">
        <p14:creationId xmlns:p14="http://schemas.microsoft.com/office/powerpoint/2010/main" val="363264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65760"/>
            <a:ext cx="7588324" cy="548640"/>
          </a:xfrm>
        </p:spPr>
        <p:txBody>
          <a:bodyPr/>
          <a:lstStyle/>
          <a:p>
            <a:r>
              <a:rPr lang="tr-TR" dirty="0">
                <a:solidFill>
                  <a:srgbClr val="FF0000"/>
                </a:solidFill>
              </a:rPr>
              <a:t>Büro </a:t>
            </a:r>
            <a:r>
              <a:rPr lang="tr-TR" dirty="0" err="1">
                <a:solidFill>
                  <a:srgbClr val="FF0000"/>
                </a:solidFill>
              </a:rPr>
              <a:t>yönetİcİLİĞİ</a:t>
            </a:r>
            <a:r>
              <a:rPr lang="tr-TR" dirty="0">
                <a:solidFill>
                  <a:srgbClr val="FF0000"/>
                </a:solidFill>
              </a:rPr>
              <a:t> VE ASİSTANLIĞI ALANI</a:t>
            </a:r>
            <a:endParaRPr lang="tr-TR" dirty="0"/>
          </a:p>
        </p:txBody>
      </p:sp>
      <p:pic>
        <p:nvPicPr>
          <p:cNvPr id="4" name="Google Shape;125;p22"/>
          <p:cNvPicPr preferRelativeResize="0">
            <a:picLocks noGrp="1"/>
          </p:cNvPicPr>
          <p:nvPr>
            <p:ph idx="1"/>
          </p:nvPr>
        </p:nvPicPr>
        <p:blipFill>
          <a:blip r:embed="rId3">
            <a:alphaModFix/>
          </a:blip>
          <a:stretch>
            <a:fillRect/>
          </a:stretch>
        </p:blipFill>
        <p:spPr>
          <a:xfrm>
            <a:off x="559236" y="836712"/>
            <a:ext cx="3749675" cy="2160240"/>
          </a:xfrm>
          <a:prstGeom prst="rect">
            <a:avLst/>
          </a:prstGeom>
          <a:noFill/>
          <a:ln>
            <a:noFill/>
          </a:ln>
          <a:effectLst>
            <a:softEdge rad="317500"/>
          </a:effectLst>
        </p:spPr>
      </p:pic>
      <p:sp>
        <p:nvSpPr>
          <p:cNvPr id="5" name="Google Shape;126;p22"/>
          <p:cNvSpPr txBox="1"/>
          <p:nvPr/>
        </p:nvSpPr>
        <p:spPr>
          <a:xfrm>
            <a:off x="4529724" y="980728"/>
            <a:ext cx="4536504" cy="235138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tr" b="1" dirty="0" smtClean="0">
                <a:solidFill>
                  <a:srgbClr val="212529"/>
                </a:solidFill>
              </a:rPr>
              <a:t>ALANIN </a:t>
            </a:r>
            <a:r>
              <a:rPr lang="tr" b="1" dirty="0">
                <a:solidFill>
                  <a:srgbClr val="212529"/>
                </a:solidFill>
              </a:rPr>
              <a:t>ALTINDA YER ALAN DALLAR</a:t>
            </a:r>
            <a:endParaRPr b="1" dirty="0">
              <a:solidFill>
                <a:srgbClr val="212529"/>
              </a:solidFill>
            </a:endParaRPr>
          </a:p>
          <a:p>
            <a:pPr marL="0" lvl="0" indent="0" algn="l" rtl="0">
              <a:lnSpc>
                <a:spcPct val="115000"/>
              </a:lnSpc>
              <a:spcBef>
                <a:spcPts val="1200"/>
              </a:spcBef>
              <a:spcAft>
                <a:spcPts val="0"/>
              </a:spcAft>
              <a:buNone/>
            </a:pPr>
            <a:r>
              <a:rPr lang="tr" dirty="0" smtClean="0"/>
              <a:t>*Hukuk </a:t>
            </a:r>
            <a:r>
              <a:rPr lang="tr" dirty="0"/>
              <a:t>Sekreterliği</a:t>
            </a:r>
            <a:endParaRPr dirty="0"/>
          </a:p>
          <a:p>
            <a:pPr marL="0" lvl="0" indent="0" algn="l" rtl="0">
              <a:lnSpc>
                <a:spcPct val="115000"/>
              </a:lnSpc>
              <a:spcBef>
                <a:spcPts val="1200"/>
              </a:spcBef>
              <a:spcAft>
                <a:spcPts val="0"/>
              </a:spcAft>
              <a:buNone/>
            </a:pPr>
            <a:r>
              <a:rPr lang="tr" dirty="0" smtClean="0"/>
              <a:t>*Ticaret </a:t>
            </a:r>
            <a:r>
              <a:rPr lang="tr" dirty="0"/>
              <a:t>Sekreterliği</a:t>
            </a:r>
            <a:endParaRPr dirty="0"/>
          </a:p>
          <a:p>
            <a:pPr marL="0" lvl="0" indent="0" algn="l" rtl="0">
              <a:lnSpc>
                <a:spcPct val="115000"/>
              </a:lnSpc>
              <a:spcBef>
                <a:spcPts val="1200"/>
              </a:spcBef>
              <a:spcAft>
                <a:spcPts val="0"/>
              </a:spcAft>
              <a:buNone/>
            </a:pPr>
            <a:r>
              <a:rPr lang="tr" dirty="0" smtClean="0"/>
              <a:t>*Yönetici </a:t>
            </a:r>
            <a:r>
              <a:rPr lang="tr" dirty="0"/>
              <a:t>Sekreterliği</a:t>
            </a:r>
            <a:endParaRPr dirty="0"/>
          </a:p>
          <a:p>
            <a:pPr marL="0" lvl="0" indent="0" algn="l" rtl="0">
              <a:spcBef>
                <a:spcPts val="1200"/>
              </a:spcBef>
              <a:spcAft>
                <a:spcPts val="0"/>
              </a:spcAft>
              <a:buNone/>
            </a:pPr>
            <a:endParaRPr dirty="0">
              <a:latin typeface="Lato"/>
              <a:ea typeface="Lato"/>
              <a:cs typeface="Lato"/>
              <a:sym typeface="Lato"/>
            </a:endParaRPr>
          </a:p>
        </p:txBody>
      </p:sp>
      <p:sp>
        <p:nvSpPr>
          <p:cNvPr id="6" name="Google Shape;126;p22"/>
          <p:cNvSpPr txBox="1"/>
          <p:nvPr/>
        </p:nvSpPr>
        <p:spPr>
          <a:xfrm>
            <a:off x="558880" y="2924944"/>
            <a:ext cx="8053773" cy="4278064"/>
          </a:xfrm>
          <a:prstGeom prst="rect">
            <a:avLst/>
          </a:prstGeom>
          <a:noFill/>
          <a:ln>
            <a:noFill/>
          </a:ln>
        </p:spPr>
        <p:txBody>
          <a:bodyPr spcFirstLastPara="1" wrap="square" lIns="91425" tIns="91425" rIns="91425" bIns="91425" anchor="t" anchorCtr="0">
            <a:spAutoFit/>
          </a:bodyPr>
          <a:lstStyle/>
          <a:p>
            <a:pPr algn="just"/>
            <a:r>
              <a:rPr lang="tr-TR" sz="1600" dirty="0"/>
              <a:t>Bu programı tamamlayan öğrenciye</a:t>
            </a:r>
            <a:r>
              <a:rPr lang="tr-TR" sz="1600" dirty="0" smtClean="0"/>
              <a:t>;</a:t>
            </a:r>
          </a:p>
          <a:p>
            <a:pPr algn="just"/>
            <a:endParaRPr lang="tr-TR" sz="1600" dirty="0"/>
          </a:p>
          <a:p>
            <a:pPr marL="285750" indent="-285750" algn="just">
              <a:buFont typeface="Arial" charset="0"/>
              <a:buChar char="•"/>
            </a:pPr>
            <a:r>
              <a:rPr lang="tr-TR" sz="1600" dirty="0" smtClean="0"/>
              <a:t>Yeni </a:t>
            </a:r>
            <a:r>
              <a:rPr lang="tr-TR" sz="1600" dirty="0"/>
              <a:t>çağ becerileri ve tasarım odaklı düşünme yaklaşımı doğrultusunda “meslek etiği ve ahilik, iş sağlığı ve güvenliği, teknolojik gelişmeler ve endüstriyel dönüşüm, çevre koruma, girişimci fikirler, iş kurma ve yürütme, fikrî ve sınai mülkiyet hakları” konularında mesleki gelişim sağlayacak beceriler kazanma, </a:t>
            </a:r>
            <a:endParaRPr lang="tr-TR" sz="1600" dirty="0" smtClean="0"/>
          </a:p>
          <a:p>
            <a:pPr marL="285750" indent="-285750" algn="just">
              <a:buFont typeface="Arial" charset="0"/>
              <a:buChar char="•"/>
            </a:pPr>
            <a:endParaRPr lang="tr-TR" sz="1600" dirty="0"/>
          </a:p>
          <a:p>
            <a:pPr marL="285750" indent="-285750" algn="just">
              <a:buFont typeface="Arial" charset="0"/>
              <a:buChar char="•"/>
            </a:pPr>
            <a:r>
              <a:rPr lang="tr-TR" sz="1600" dirty="0" smtClean="0"/>
              <a:t>İş </a:t>
            </a:r>
            <a:r>
              <a:rPr lang="tr-TR" sz="1600" dirty="0"/>
              <a:t>sağlığı ve güvenliği tedbirleri doğrultusunda büro teknolojileri, bilgisayar donanım ve yazılım programları hakkında temel bilgiler verilme, </a:t>
            </a:r>
            <a:endParaRPr lang="tr-TR" sz="1600" dirty="0" smtClean="0"/>
          </a:p>
          <a:p>
            <a:pPr marL="285750" indent="-285750" algn="just">
              <a:buFont typeface="Arial" charset="0"/>
              <a:buChar char="•"/>
            </a:pPr>
            <a:endParaRPr lang="tr-TR" sz="1600" dirty="0"/>
          </a:p>
          <a:p>
            <a:pPr marL="285750" indent="-285750" algn="just">
              <a:buFont typeface="Arial" charset="0"/>
              <a:buChar char="•"/>
            </a:pPr>
            <a:r>
              <a:rPr lang="tr-TR" sz="1600" dirty="0" smtClean="0"/>
              <a:t>İş </a:t>
            </a:r>
            <a:r>
              <a:rPr lang="tr-TR" sz="1600" dirty="0"/>
              <a:t>sağlığı ve güvenliği tedbirleri doğrultusunda tuşlara doğru teknikle vurma, süreli metin yazma işlemlerine ait bilgi ve becerileri kazandırma, </a:t>
            </a:r>
            <a:endParaRPr lang="tr-TR" sz="1600" dirty="0" smtClean="0"/>
          </a:p>
          <a:p>
            <a:pPr marL="285750" indent="-285750" algn="just">
              <a:buFont typeface="Arial" charset="0"/>
              <a:buChar char="•"/>
            </a:pPr>
            <a:endParaRPr lang="tr-TR" sz="1600" dirty="0" smtClean="0"/>
          </a:p>
          <a:p>
            <a:pPr marL="285750" indent="-285750" algn="just">
              <a:buFont typeface="Arial" panose="020B0604020202020204" pitchFamily="34" charset="0"/>
              <a:buChar char="•"/>
            </a:pPr>
            <a:r>
              <a:rPr lang="tr-TR" sz="1600" dirty="0" smtClean="0"/>
              <a:t>Temel </a:t>
            </a:r>
            <a:r>
              <a:rPr lang="tr-TR" sz="1600" dirty="0"/>
              <a:t>hukuk bilgi ve becerilerini kazandırma, yetkinliklerin kazandırılması amaçlanmaktadır.</a:t>
            </a:r>
          </a:p>
          <a:p>
            <a:pPr marL="0" lvl="0" indent="0" algn="just" rtl="0">
              <a:spcBef>
                <a:spcPts val="1200"/>
              </a:spcBef>
              <a:spcAft>
                <a:spcPts val="0"/>
              </a:spcAft>
              <a:buNone/>
            </a:pPr>
            <a:endParaRPr sz="1600" dirty="0">
              <a:latin typeface="Lato"/>
              <a:ea typeface="Lato"/>
              <a:cs typeface="Lato"/>
              <a:sym typeface="Lato"/>
            </a:endParaRPr>
          </a:p>
        </p:txBody>
      </p:sp>
    </p:spTree>
    <p:extLst>
      <p:ext uri="{BB962C8B-B14F-4D97-AF65-F5344CB8AC3E}">
        <p14:creationId xmlns:p14="http://schemas.microsoft.com/office/powerpoint/2010/main" val="3125249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00628"/>
            <a:ext cx="8496944" cy="2688412"/>
          </a:xfrm>
        </p:spPr>
        <p:txBody>
          <a:bodyPr>
            <a:normAutofit lnSpcReduction="10000"/>
          </a:bodyPr>
          <a:lstStyle/>
          <a:p>
            <a:pPr algn="just"/>
            <a:r>
              <a:rPr lang="tr-TR" dirty="0" smtClean="0"/>
              <a:t>	</a:t>
            </a:r>
            <a:r>
              <a:rPr lang="tr-TR" b="0" dirty="0" smtClean="0"/>
              <a:t>Bu alanda meslek sahibi olan birey çalışacağı kurum ve kuruluş yerine bağlı olarak yöneticiye </a:t>
            </a:r>
            <a:r>
              <a:rPr lang="tr-TR" b="0" dirty="0"/>
              <a:t>daha önce programlanan işleri </a:t>
            </a:r>
            <a:r>
              <a:rPr lang="tr-TR" b="0" dirty="0" smtClean="0"/>
              <a:t>hatırlatır, gelen </a:t>
            </a:r>
            <a:r>
              <a:rPr lang="tr-TR" b="0" dirty="0"/>
              <a:t>haber ve bilgileri </a:t>
            </a:r>
            <a:r>
              <a:rPr lang="tr-TR" b="0" dirty="0" smtClean="0"/>
              <a:t>kaydeder yöneticiye ulaştırır, telefon </a:t>
            </a:r>
            <a:r>
              <a:rPr lang="tr-TR" b="0" dirty="0"/>
              <a:t>görüşmelerinin </a:t>
            </a:r>
            <a:r>
              <a:rPr lang="tr-TR" b="0" dirty="0" smtClean="0"/>
              <a:t>yapılmasını sağlar, randevuları ayarlar misafirleri karşılar, gelen </a:t>
            </a:r>
            <a:r>
              <a:rPr lang="tr-TR" b="0" dirty="0"/>
              <a:t>yazıları (</a:t>
            </a:r>
            <a:r>
              <a:rPr lang="tr-TR" b="0" dirty="0" err="1"/>
              <a:t>Fax</a:t>
            </a:r>
            <a:r>
              <a:rPr lang="tr-TR" b="0" dirty="0"/>
              <a:t>, posta vb.) alır, sınıflandırır, kaydeder, büro içi evrak akışını </a:t>
            </a:r>
            <a:r>
              <a:rPr lang="tr-TR" b="0" dirty="0" smtClean="0"/>
              <a:t>sağlar, mektup, </a:t>
            </a:r>
            <a:r>
              <a:rPr lang="tr-TR" b="0" dirty="0"/>
              <a:t>rapor, tablo vb. dokümanları yazar, çoğaltır, dağıtır ve </a:t>
            </a:r>
            <a:r>
              <a:rPr lang="tr-TR" b="0" dirty="0" smtClean="0"/>
              <a:t>dosyalar, dosyalardan </a:t>
            </a:r>
            <a:r>
              <a:rPr lang="tr-TR" b="0" dirty="0"/>
              <a:t>istenen bilgileri </a:t>
            </a:r>
            <a:r>
              <a:rPr lang="tr-TR" b="0" dirty="0" smtClean="0"/>
              <a:t>bulur, bir </a:t>
            </a:r>
            <a:r>
              <a:rPr lang="tr-TR" b="0" dirty="0"/>
              <a:t>toplantı yapılacaksa gündemini </a:t>
            </a:r>
            <a:r>
              <a:rPr lang="tr-TR" b="0" dirty="0" smtClean="0"/>
              <a:t>yazıp ilgililere </a:t>
            </a:r>
            <a:r>
              <a:rPr lang="tr-TR" b="0" dirty="0"/>
              <a:t>gönderir, salonu ve kullanılacak materyali </a:t>
            </a:r>
            <a:r>
              <a:rPr lang="tr-TR" b="0" dirty="0" smtClean="0"/>
              <a:t>hazırlatır, yönetici </a:t>
            </a:r>
            <a:r>
              <a:rPr lang="tr-TR" b="0" dirty="0"/>
              <a:t>seyahat edeceği zaman ulaşım aracında, kalacağı otelde yer ayırtır. Pasaport, vize vb. işlemleri </a:t>
            </a:r>
            <a:r>
              <a:rPr lang="tr-TR" b="0" dirty="0" smtClean="0"/>
              <a:t>yapar  </a:t>
            </a:r>
            <a:r>
              <a:rPr lang="tr-TR" b="0" dirty="0"/>
              <a:t>ilgili kişilere durumu haber verir, seyahat materyali hazırlar</a:t>
            </a:r>
            <a:r>
              <a:rPr lang="tr-TR" b="0" dirty="0" smtClean="0"/>
              <a:t>.</a:t>
            </a:r>
          </a:p>
          <a:p>
            <a:pPr algn="just"/>
            <a:r>
              <a:rPr lang="tr" b="0" dirty="0" smtClean="0">
                <a:solidFill>
                  <a:srgbClr val="FF0000"/>
                </a:solidFill>
                <a:latin typeface="Arial"/>
                <a:ea typeface="Arial"/>
                <a:cs typeface="Arial"/>
                <a:sym typeface="Arial"/>
              </a:rPr>
              <a:t>	Büro </a:t>
            </a:r>
            <a:r>
              <a:rPr lang="tr" b="0" dirty="0">
                <a:solidFill>
                  <a:srgbClr val="FF0000"/>
                </a:solidFill>
                <a:latin typeface="Arial"/>
                <a:ea typeface="Arial"/>
                <a:cs typeface="Arial"/>
                <a:sym typeface="Arial"/>
              </a:rPr>
              <a:t>Yönetimi alanından mezun olan öğrencilerimiz aşağıdaki ön lisans programlarını tercih etmeleri halinde ek puanları ile yerleştirilecektir.</a:t>
            </a:r>
            <a:endParaRPr lang="tr-TR" b="0" dirty="0"/>
          </a:p>
          <a:p>
            <a:pPr algn="just"/>
            <a:endParaRPr lang="tr-TR" dirty="0"/>
          </a:p>
        </p:txBody>
      </p:sp>
      <p:sp>
        <p:nvSpPr>
          <p:cNvPr id="5" name="Başlık 1"/>
          <p:cNvSpPr>
            <a:spLocks noGrp="1"/>
          </p:cNvSpPr>
          <p:nvPr>
            <p:ph type="title"/>
          </p:nvPr>
        </p:nvSpPr>
        <p:spPr>
          <a:xfrm>
            <a:off x="611560" y="365760"/>
            <a:ext cx="7732340" cy="548640"/>
          </a:xfrm>
        </p:spPr>
        <p:txBody>
          <a:bodyPr/>
          <a:lstStyle/>
          <a:p>
            <a:r>
              <a:rPr lang="tr-TR" dirty="0">
                <a:solidFill>
                  <a:srgbClr val="FF0000"/>
                </a:solidFill>
              </a:rPr>
              <a:t>Büro </a:t>
            </a:r>
            <a:r>
              <a:rPr lang="tr-TR" dirty="0" err="1">
                <a:solidFill>
                  <a:srgbClr val="FF0000"/>
                </a:solidFill>
              </a:rPr>
              <a:t>yönetİcİLİĞİ</a:t>
            </a:r>
            <a:r>
              <a:rPr lang="tr-TR" dirty="0">
                <a:solidFill>
                  <a:srgbClr val="FF0000"/>
                </a:solidFill>
              </a:rPr>
              <a:t> VE ASİSTANLIĞI ALANI</a:t>
            </a:r>
            <a:endParaRPr lang="tr-TR" dirty="0"/>
          </a:p>
        </p:txBody>
      </p:sp>
      <p:sp>
        <p:nvSpPr>
          <p:cNvPr id="10" name="İçerik Yer Tutucusu 2"/>
          <p:cNvSpPr txBox="1">
            <a:spLocks/>
          </p:cNvSpPr>
          <p:nvPr/>
        </p:nvSpPr>
        <p:spPr>
          <a:xfrm>
            <a:off x="251520" y="3941440"/>
            <a:ext cx="8496944" cy="268841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endParaRPr lang="tr-TR" dirty="0"/>
          </a:p>
        </p:txBody>
      </p:sp>
      <p:sp>
        <p:nvSpPr>
          <p:cNvPr id="11" name="İçerik Yer Tutucusu 2"/>
          <p:cNvSpPr txBox="1">
            <a:spLocks/>
          </p:cNvSpPr>
          <p:nvPr/>
        </p:nvSpPr>
        <p:spPr>
          <a:xfrm>
            <a:off x="611560" y="3975898"/>
            <a:ext cx="3744772" cy="268841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r>
              <a:rPr lang="tr-TR" dirty="0" smtClean="0"/>
              <a:t>	</a:t>
            </a:r>
            <a:endParaRPr lang="tr-TR" dirty="0"/>
          </a:p>
        </p:txBody>
      </p:sp>
      <p:sp>
        <p:nvSpPr>
          <p:cNvPr id="6" name="Metin kutusu 5"/>
          <p:cNvSpPr txBox="1"/>
          <p:nvPr/>
        </p:nvSpPr>
        <p:spPr>
          <a:xfrm>
            <a:off x="634510" y="3758417"/>
            <a:ext cx="4009497" cy="29238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sz="1600" dirty="0"/>
              <a:t>Ağız ve Diş Sağlığı</a:t>
            </a:r>
          </a:p>
          <a:p>
            <a:pPr marL="285750" indent="-285750">
              <a:lnSpc>
                <a:spcPct val="150000"/>
              </a:lnSpc>
              <a:buFont typeface="Arial" panose="020B0604020202020204" pitchFamily="34" charset="0"/>
              <a:buChar char="•"/>
            </a:pPr>
            <a:r>
              <a:rPr lang="tr-TR" sz="1600" dirty="0"/>
              <a:t>Büro Yönetimi ve Yönetici Asistanlığı </a:t>
            </a:r>
          </a:p>
          <a:p>
            <a:pPr marL="285750" indent="-285750">
              <a:lnSpc>
                <a:spcPct val="150000"/>
              </a:lnSpc>
              <a:buFont typeface="Arial" panose="020B0604020202020204" pitchFamily="34" charset="0"/>
              <a:buChar char="•"/>
            </a:pPr>
            <a:r>
              <a:rPr lang="tr-TR" sz="1600" dirty="0"/>
              <a:t>Çağrı Merkezi Hizmetleri </a:t>
            </a:r>
          </a:p>
          <a:p>
            <a:pPr marL="285750" indent="-285750">
              <a:lnSpc>
                <a:spcPct val="150000"/>
              </a:lnSpc>
              <a:buFont typeface="Arial" panose="020B0604020202020204" pitchFamily="34" charset="0"/>
              <a:buChar char="•"/>
            </a:pPr>
            <a:r>
              <a:rPr lang="tr-TR" sz="1600" dirty="0"/>
              <a:t>Emlak Yönetimi </a:t>
            </a:r>
          </a:p>
          <a:p>
            <a:pPr marL="285750" indent="-285750">
              <a:lnSpc>
                <a:spcPct val="150000"/>
              </a:lnSpc>
              <a:buFont typeface="Arial" panose="020B0604020202020204" pitchFamily="34" charset="0"/>
              <a:buChar char="•"/>
            </a:pPr>
            <a:r>
              <a:rPr lang="tr-TR" sz="1600" dirty="0"/>
              <a:t>Hukuk Büro Yönetimi ve Sekreterliği </a:t>
            </a:r>
          </a:p>
          <a:p>
            <a:pPr marL="285750" indent="-285750">
              <a:lnSpc>
                <a:spcPct val="150000"/>
              </a:lnSpc>
              <a:buFont typeface="Arial" panose="020B0604020202020204" pitchFamily="34" charset="0"/>
              <a:buChar char="•"/>
            </a:pPr>
            <a:r>
              <a:rPr lang="tr-TR" sz="1600" dirty="0"/>
              <a:t>İnsan Kaynakları Yönetimi </a:t>
            </a:r>
          </a:p>
          <a:p>
            <a:pPr marL="285750" indent="-285750">
              <a:lnSpc>
                <a:spcPct val="150000"/>
              </a:lnSpc>
              <a:buFont typeface="Arial" panose="020B0604020202020204" pitchFamily="34" charset="0"/>
              <a:buChar char="•"/>
            </a:pPr>
            <a:r>
              <a:rPr lang="tr-TR" sz="1600" dirty="0"/>
              <a:t>İşletme Yönetimi </a:t>
            </a:r>
          </a:p>
          <a:p>
            <a:endParaRPr lang="tr-TR" sz="1600" dirty="0"/>
          </a:p>
        </p:txBody>
      </p:sp>
      <p:sp>
        <p:nvSpPr>
          <p:cNvPr id="13" name="Metin kutusu 12"/>
          <p:cNvSpPr txBox="1"/>
          <p:nvPr/>
        </p:nvSpPr>
        <p:spPr>
          <a:xfrm>
            <a:off x="4971466" y="3758417"/>
            <a:ext cx="3921014"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sz="1600" dirty="0"/>
              <a:t>Kooperatifçilik </a:t>
            </a:r>
          </a:p>
          <a:p>
            <a:pPr marL="285750" indent="-285750">
              <a:lnSpc>
                <a:spcPct val="150000"/>
              </a:lnSpc>
              <a:buFont typeface="Arial" panose="020B0604020202020204" pitchFamily="34" charset="0"/>
              <a:buChar char="•"/>
            </a:pPr>
            <a:r>
              <a:rPr lang="tr-TR" sz="1600" dirty="0"/>
              <a:t>Nüfus ve Vatandaşlık </a:t>
            </a:r>
          </a:p>
          <a:p>
            <a:pPr marL="285750" indent="-285750">
              <a:lnSpc>
                <a:spcPct val="150000"/>
              </a:lnSpc>
              <a:buFont typeface="Arial" panose="020B0604020202020204" pitchFamily="34" charset="0"/>
              <a:buChar char="•"/>
            </a:pPr>
            <a:r>
              <a:rPr lang="tr-TR" sz="1600" dirty="0"/>
              <a:t>Sağlık Kurumları İşletmeciliği </a:t>
            </a:r>
          </a:p>
          <a:p>
            <a:pPr marL="285750" indent="-285750">
              <a:lnSpc>
                <a:spcPct val="150000"/>
              </a:lnSpc>
              <a:buFont typeface="Arial" panose="020B0604020202020204" pitchFamily="34" charset="0"/>
              <a:buChar char="•"/>
            </a:pPr>
            <a:r>
              <a:rPr lang="tr-TR" sz="1600" dirty="0"/>
              <a:t>Tıbbi Dokümantasyon ve Sekreterlik </a:t>
            </a:r>
          </a:p>
          <a:p>
            <a:pPr marL="285750" indent="-285750">
              <a:lnSpc>
                <a:spcPct val="150000"/>
              </a:lnSpc>
              <a:buFont typeface="Arial" panose="020B0604020202020204" pitchFamily="34" charset="0"/>
              <a:buChar char="•"/>
            </a:pPr>
            <a:r>
              <a:rPr lang="tr-TR" sz="1600" dirty="0"/>
              <a:t>Tıbbi Tanıtım ve Pazarlama </a:t>
            </a:r>
          </a:p>
          <a:p>
            <a:pPr marL="285750" indent="-285750">
              <a:lnSpc>
                <a:spcPct val="150000"/>
              </a:lnSpc>
              <a:buFont typeface="Arial" panose="020B0604020202020204" pitchFamily="34" charset="0"/>
              <a:buChar char="•"/>
            </a:pPr>
            <a:r>
              <a:rPr lang="tr-TR" sz="1600" dirty="0"/>
              <a:t>Sosyal Güvenlik</a:t>
            </a:r>
          </a:p>
          <a:p>
            <a:pPr marL="285750" indent="-285750">
              <a:lnSpc>
                <a:spcPct val="150000"/>
              </a:lnSpc>
              <a:buFont typeface="Arial" panose="020B0604020202020204" pitchFamily="34" charset="0"/>
              <a:buChar char="•"/>
            </a:pPr>
            <a:r>
              <a:rPr lang="tr-TR" sz="1600" dirty="0"/>
              <a:t>Yerel Yönetimler</a:t>
            </a:r>
          </a:p>
        </p:txBody>
      </p:sp>
    </p:spTree>
    <p:extLst>
      <p:ext uri="{BB962C8B-B14F-4D97-AF65-F5344CB8AC3E}">
        <p14:creationId xmlns:p14="http://schemas.microsoft.com/office/powerpoint/2010/main" val="442264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307</TotalTime>
  <Words>848</Words>
  <Application>Microsoft Office PowerPoint</Application>
  <PresentationFormat>Ekran Gösterisi (4:3)</PresentationFormat>
  <Paragraphs>245</Paragraphs>
  <Slides>27</Slides>
  <Notes>7</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Açılar</vt:lpstr>
      <vt:lpstr>KasIm EKENLER  MESLEKİ VE TEKNİK ANADOLU LİSESİ</vt:lpstr>
      <vt:lpstr>Okulumuzu tanIyalIm</vt:lpstr>
      <vt:lpstr>Okulumuzu tanIyalIm</vt:lpstr>
      <vt:lpstr>Okulumuzu tanIyalIm</vt:lpstr>
      <vt:lpstr>Okulumuzu tanIyalIm</vt:lpstr>
      <vt:lpstr>meslekİ ALANLARIMIZ</vt:lpstr>
      <vt:lpstr>Büro yönetİcİLİĞİ VE ASİSTANLIĞI ALANI</vt:lpstr>
      <vt:lpstr>Büro yönetİcİLİĞİ VE ASİSTANLIĞI ALANI</vt:lpstr>
      <vt:lpstr>Büro yönetİcİLİĞİ VE ASİSTANLIĞI ALANI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BİZİ DİNLEDİĞİNİZ İÇİN TEŞEKKÜR EDERİZ.  KASIM EKENLER  MESLEKİ VE TEKNİK ANADOLU LİSESİ   OLARAK VERİMLİ BİR EĞİTİM-ÖĞRETİM YILI GEÇİRMENİZİ TEMENNİ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KasIm EKENLER  MESLEKİ VE TEKNİK ANADOLU LİSESİ</dc:title>
  <dc:creator>KemtalRehber</dc:creator>
  <cp:lastModifiedBy>KemtalRehber</cp:lastModifiedBy>
  <cp:revision>40</cp:revision>
  <dcterms:created xsi:type="dcterms:W3CDTF">2022-12-07T08:57:05Z</dcterms:created>
  <dcterms:modified xsi:type="dcterms:W3CDTF">2022-12-14T12:00:44Z</dcterms:modified>
</cp:coreProperties>
</file>